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1"/>
    <p:sldMasterId id="2147483660" r:id="rId2"/>
  </p:sldMasterIdLst>
  <p:notesMasterIdLst>
    <p:notesMasterId r:id="rId61"/>
  </p:notesMasterIdLst>
  <p:sldIdLst>
    <p:sldId id="1673" r:id="rId3"/>
    <p:sldId id="1613" r:id="rId4"/>
    <p:sldId id="1199" r:id="rId5"/>
    <p:sldId id="1201" r:id="rId6"/>
    <p:sldId id="1195" r:id="rId7"/>
    <p:sldId id="1682" r:id="rId8"/>
    <p:sldId id="1321" r:id="rId9"/>
    <p:sldId id="1323" r:id="rId10"/>
    <p:sldId id="1324" r:id="rId11"/>
    <p:sldId id="1209" r:id="rId12"/>
    <p:sldId id="1325" r:id="rId13"/>
    <p:sldId id="1220" r:id="rId14"/>
    <p:sldId id="1217" r:id="rId15"/>
    <p:sldId id="1326" r:id="rId16"/>
    <p:sldId id="1213" r:id="rId17"/>
    <p:sldId id="1218" r:id="rId18"/>
    <p:sldId id="1214" r:id="rId19"/>
    <p:sldId id="1215" r:id="rId20"/>
    <p:sldId id="1216" r:id="rId21"/>
    <p:sldId id="1223" r:id="rId22"/>
    <p:sldId id="1222" r:id="rId23"/>
    <p:sldId id="1328" r:id="rId24"/>
    <p:sldId id="1684" r:id="rId25"/>
    <p:sldId id="1329" r:id="rId26"/>
    <p:sldId id="1245" r:id="rId27"/>
    <p:sldId id="1330" r:id="rId28"/>
    <p:sldId id="1238" r:id="rId29"/>
    <p:sldId id="1240" r:id="rId30"/>
    <p:sldId id="1242" r:id="rId31"/>
    <p:sldId id="1250" r:id="rId32"/>
    <p:sldId id="1239" r:id="rId33"/>
    <p:sldId id="1331" r:id="rId34"/>
    <p:sldId id="1688" r:id="rId35"/>
    <p:sldId id="1241" r:id="rId36"/>
    <p:sldId id="1683" r:id="rId37"/>
    <p:sldId id="1253" r:id="rId38"/>
    <p:sldId id="1254" r:id="rId39"/>
    <p:sldId id="1255" r:id="rId40"/>
    <p:sldId id="1257" r:id="rId41"/>
    <p:sldId id="1686" r:id="rId42"/>
    <p:sldId id="1690" r:id="rId43"/>
    <p:sldId id="1155" r:id="rId44"/>
    <p:sldId id="1687" r:id="rId45"/>
    <p:sldId id="1225" r:id="rId46"/>
    <p:sldId id="1339" r:id="rId47"/>
    <p:sldId id="1227" r:id="rId48"/>
    <p:sldId id="1340" r:id="rId49"/>
    <p:sldId id="1337" r:id="rId50"/>
    <p:sldId id="1691" r:id="rId51"/>
    <p:sldId id="1229" r:id="rId52"/>
    <p:sldId id="1232" r:id="rId53"/>
    <p:sldId id="1341" r:id="rId54"/>
    <p:sldId id="1233" r:id="rId55"/>
    <p:sldId id="1236" r:id="rId56"/>
    <p:sldId id="1685" r:id="rId57"/>
    <p:sldId id="1591" r:id="rId58"/>
    <p:sldId id="1112" r:id="rId59"/>
    <p:sldId id="1198" r:id="rId6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Week 6(L3) Chapter 8" id="{19E9F490-BDB6-46DC-9222-3E73660BD3AC}">
          <p14:sldIdLst>
            <p14:sldId id="1673"/>
            <p14:sldId id="1613"/>
            <p14:sldId id="1199"/>
            <p14:sldId id="1201"/>
            <p14:sldId id="1195"/>
            <p14:sldId id="1682"/>
            <p14:sldId id="1321"/>
            <p14:sldId id="1323"/>
            <p14:sldId id="1324"/>
            <p14:sldId id="1209"/>
            <p14:sldId id="1325"/>
            <p14:sldId id="1220"/>
            <p14:sldId id="1217"/>
            <p14:sldId id="1326"/>
            <p14:sldId id="1213"/>
            <p14:sldId id="1218"/>
            <p14:sldId id="1214"/>
            <p14:sldId id="1215"/>
            <p14:sldId id="1216"/>
            <p14:sldId id="1223"/>
            <p14:sldId id="1222"/>
            <p14:sldId id="1328"/>
            <p14:sldId id="1684"/>
            <p14:sldId id="1329"/>
            <p14:sldId id="1245"/>
            <p14:sldId id="1330"/>
            <p14:sldId id="1238"/>
            <p14:sldId id="1240"/>
            <p14:sldId id="1242"/>
            <p14:sldId id="1250"/>
            <p14:sldId id="1239"/>
            <p14:sldId id="1331"/>
            <p14:sldId id="1688"/>
            <p14:sldId id="1241"/>
            <p14:sldId id="1683"/>
            <p14:sldId id="1253"/>
            <p14:sldId id="1254"/>
            <p14:sldId id="1255"/>
            <p14:sldId id="1257"/>
            <p14:sldId id="1686"/>
            <p14:sldId id="1690"/>
            <p14:sldId id="1155"/>
            <p14:sldId id="1687"/>
            <p14:sldId id="1225"/>
            <p14:sldId id="1339"/>
            <p14:sldId id="1227"/>
            <p14:sldId id="1340"/>
            <p14:sldId id="1337"/>
            <p14:sldId id="1691"/>
            <p14:sldId id="1229"/>
            <p14:sldId id="1232"/>
            <p14:sldId id="1341"/>
            <p14:sldId id="1233"/>
            <p14:sldId id="1236"/>
            <p14:sldId id="1685"/>
            <p14:sldId id="1591"/>
            <p14:sldId id="1112"/>
            <p14:sldId id="119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486" autoAdjust="0"/>
    <p:restoredTop sz="76998" autoAdjust="0"/>
  </p:normalViewPr>
  <p:slideViewPr>
    <p:cSldViewPr snapToGrid="0" snapToObjects="1" showGuides="1">
      <p:cViewPr varScale="1">
        <p:scale>
          <a:sx n="124" d="100"/>
          <a:sy n="124" d="100"/>
        </p:scale>
        <p:origin x="1212" y="7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2060"/>
    </p:cViewPr>
  </p:outlineViewPr>
  <p:notesTextViewPr>
    <p:cViewPr>
      <p:scale>
        <a:sx n="149" d="100"/>
        <a:sy n="149" d="100"/>
      </p:scale>
      <p:origin x="0" y="0"/>
    </p:cViewPr>
  </p:notesTextViewPr>
  <p:sorterViewPr>
    <p:cViewPr varScale="1">
      <p:scale>
        <a:sx n="1" d="1"/>
        <a:sy n="1" d="1"/>
      </p:scale>
      <p:origin x="0" y="-1914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tableStyles" Target="tableStyles.xml"/><Relationship Id="rId5" Type="http://schemas.openxmlformats.org/officeDocument/2006/relationships/slide" Target="slides/slide3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EC446B-1E5B-754E-8D6D-21496CDC3226}" type="datetimeFigureOut">
              <a:rPr lang="en-US" smtClean="0"/>
              <a:t>28-May-25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E0CD37-EEE3-7E47-A691-E5361FFA9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1005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EE0CD37-EEE3-7E47-A691-E5361FFA9EF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982757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E0CD37-EEE3-7E47-A691-E5361FFA9EF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3115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lnSpc>
                <a:spcPts val="1500"/>
              </a:lnSpc>
              <a:spcAft>
                <a:spcPts val="1350"/>
              </a:spcAft>
              <a:buNone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E0CD37-EEE3-7E47-A691-E5361FFA9EF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4411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lnSpc>
                <a:spcPts val="1500"/>
              </a:lnSpc>
              <a:spcAft>
                <a:spcPts val="1350"/>
              </a:spcAft>
              <a:buNone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E0CD37-EEE3-7E47-A691-E5361FFA9EF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30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lnSpc>
                <a:spcPts val="1500"/>
              </a:lnSpc>
              <a:spcAft>
                <a:spcPts val="1350"/>
              </a:spcAft>
              <a:buNone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E0CD37-EEE3-7E47-A691-E5361FFA9EF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3239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E0CD37-EEE3-7E47-A691-E5361FFA9EF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9631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E0CD37-EEE3-7E47-A691-E5361FFA9EF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6734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E0CD37-EEE3-7E47-A691-E5361FFA9EF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1384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381F8D-2B6B-AF01-CBA3-D2C02B9F02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CA75D34-A384-8A20-C201-4A9FA0EAC00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3A3FDB9-CC96-C605-1F48-05C83DA50E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ACE4C-36B5-B3A0-C2BD-54879C9A011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EE0CD37-EEE3-7E47-A691-E5361FFA9EF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114143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E0CD37-EEE3-7E47-A691-E5361FFA9EF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94180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E0CD37-EEE3-7E47-A691-E5361FFA9EF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5666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381F8D-2B6B-AF01-CBA3-D2C02B9F02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CA75D34-A384-8A20-C201-4A9FA0EAC00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3A3FDB9-CC96-C605-1F48-05C83DA50E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ACE4C-36B5-B3A0-C2BD-54879C9A011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EE0CD37-EEE3-7E47-A691-E5361FFA9EF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0283649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lnSpc>
                <a:spcPts val="1500"/>
              </a:lnSpc>
              <a:spcAft>
                <a:spcPts val="1350"/>
              </a:spcAft>
              <a:buNone/>
            </a:pP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E0CD37-EEE3-7E47-A691-E5361FFA9EF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36532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E0CD37-EEE3-7E47-A691-E5361FFA9EF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17847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E0CD37-EEE3-7E47-A691-E5361FFA9EF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14148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lnSpc>
                <a:spcPts val="1500"/>
              </a:lnSpc>
              <a:spcAft>
                <a:spcPts val="1350"/>
              </a:spcAft>
              <a:buNone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E0CD37-EEE3-7E47-A691-E5361FFA9EF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33266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lnSpc>
                <a:spcPts val="1500"/>
              </a:lnSpc>
              <a:spcAft>
                <a:spcPts val="1350"/>
              </a:spcAft>
              <a:buNone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E0CD37-EEE3-7E47-A691-E5361FFA9EF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03819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E0CD37-EEE3-7E47-A691-E5361FFA9EFE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16547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E0CD37-EEE3-7E47-A691-E5361FFA9EFE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71738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4B9273-62E6-085A-C322-872B121D0F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993DE76-91B3-005E-E232-269B93ACD94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543FCE6-9F69-A4DC-121C-7D930B9AC7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079633-8DB7-E436-56C2-23EF58AAF31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EE0CD37-EEE3-7E47-A691-E5361FFA9EF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4130337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E0CD37-EEE3-7E47-A691-E5361FFA9EFE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83191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lnSpc>
                <a:spcPts val="1500"/>
              </a:lnSpc>
              <a:spcAft>
                <a:spcPts val="1350"/>
              </a:spcAft>
              <a:buNone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E0CD37-EEE3-7E47-A691-E5361FFA9EFE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1874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E0CD37-EEE3-7E47-A691-E5361FFA9EF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07954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E0CD37-EEE3-7E47-A691-E5361FFA9EFE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71895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E0CD37-EEE3-7E47-A691-E5361FFA9EFE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23093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381F8D-2B6B-AF01-CBA3-D2C02B9F02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CA75D34-A384-8A20-C201-4A9FA0EAC00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3A3FDB9-CC96-C605-1F48-05C83DA50E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ACE4C-36B5-B3A0-C2BD-54879C9A011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EE0CD37-EEE3-7E47-A691-E5361FFA9EF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3474457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E0CD37-EEE3-7E47-A691-E5361FFA9EFE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88084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lnSpc>
                <a:spcPts val="1500"/>
              </a:lnSpc>
              <a:spcAft>
                <a:spcPts val="1350"/>
              </a:spcAft>
              <a:buNone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E0CD37-EEE3-7E47-A691-E5361FFA9EFE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08068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381F8D-2B6B-AF01-CBA3-D2C02B9F02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CA75D34-A384-8A20-C201-4A9FA0EAC00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3A3FDB9-CC96-C605-1F48-05C83DA50E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ACE4C-36B5-B3A0-C2BD-54879C9A011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EE0CD37-EEE3-7E47-A691-E5361FFA9EF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5158566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E0CD37-EEE3-7E47-A691-E5361FFA9EFE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00414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E0CD37-EEE3-7E47-A691-E5361FFA9EFE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64731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E0CD37-EEE3-7E47-A691-E5361FFA9EFE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71667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lnSpc>
                <a:spcPts val="1500"/>
              </a:lnSpc>
              <a:spcAft>
                <a:spcPts val="1350"/>
              </a:spcAft>
              <a:buNone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E0CD37-EEE3-7E47-A691-E5361FFA9EFE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6595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381F8D-2B6B-AF01-CBA3-D2C02B9F02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CA75D34-A384-8A20-C201-4A9FA0EAC00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3A3FDB9-CC96-C605-1F48-05C83DA50E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ACE4C-36B5-B3A0-C2BD-54879C9A011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EE0CD37-EEE3-7E47-A691-E5361FFA9EF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8895711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E0CD37-EEE3-7E47-A691-E5361FFA9EFE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78710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E0CD37-EEE3-7E47-A691-E5361FFA9EFE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85324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E0CD37-EEE3-7E47-A691-E5361FFA9EFE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31652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E0CD37-EEE3-7E47-A691-E5361FFA9EFE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79142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E0CD37-EEE3-7E47-A691-E5361FFA9EFE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89461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E0CD37-EEE3-7E47-A691-E5361FFA9EFE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85194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lnSpc>
                <a:spcPts val="1500"/>
              </a:lnSpc>
              <a:spcAft>
                <a:spcPts val="1350"/>
              </a:spcAft>
              <a:buNone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E0CD37-EEE3-7E47-A691-E5361FFA9EFE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04644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381F8D-2B6B-AF01-CBA3-D2C02B9F02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CA75D34-A384-8A20-C201-4A9FA0EAC00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3A3FDB9-CC96-C605-1F48-05C83DA50E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ACE4C-36B5-B3A0-C2BD-54879C9A011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EE0CD37-EEE3-7E47-A691-E5361FFA9EF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124651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E0CD37-EEE3-7E47-A691-E5361FFA9EF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0863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E0CD37-EEE3-7E47-A691-E5361FFA9EF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0505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E0CD37-EEE3-7E47-A691-E5361FFA9EF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6787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E0CD37-EEE3-7E47-A691-E5361FFA9EF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8846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E0CD37-EEE3-7E47-A691-E5361FFA9EF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001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848191-37F3-1844-A9B9-0AD143E9EE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5779DF5-0434-F94B-907E-AF5F436B33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829B6A-8606-1447-86CC-7358A89AA4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May 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0A5BE6-1B0D-4743-81EF-6160949356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Introduction to Information Systems (Chapter 8)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2620ED-AF6B-3846-91E5-137ED9BC0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681422-732B-6F41-A385-6EC0170B8C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5762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69558-5055-3F4D-952D-3579A4F2B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DEBA09-8502-0049-B1F4-513961B357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73299D-BFAD-4140-875F-F7D7650698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May 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155A8F-D3C6-3245-A970-206CBFA3CA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Introduction to Information Systems (Chapter 8)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40B698-03FE-534A-9636-E908641E99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681422-732B-6F41-A385-6EC0170B8C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8243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C9E7408-790A-3341-92A2-4659458F1E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F154BD0-E969-F747-97D2-8C772A7F95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D2F36B-50DB-1947-8A7A-F8D1486D1A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May 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A6B436-B2F6-BB40-9A36-AB5C773537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Introduction to Information Systems (Chapter 8)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3E8189-D231-E344-B3C2-D17497405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681422-732B-6F41-A385-6EC0170B8C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2234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848191-37F3-1844-A9B9-0AD143E9EE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5779DF5-0434-F94B-907E-AF5F436B33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829B6A-8606-1447-86CC-7358A89AA4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May 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0A5BE6-1B0D-4743-81EF-6160949356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Introduction to Information Systems (Chapter 8)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2620ED-AF6B-3846-91E5-137ED9BC0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681422-732B-6F41-A385-6EC0170B8C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13136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F4B373EF-3EEB-4508-2DAA-9C641C2A51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7329"/>
            <a:ext cx="10515600" cy="643338"/>
          </a:xfrm>
        </p:spPr>
        <p:txBody>
          <a:bodyPr>
            <a:normAutofit/>
          </a:bodyPr>
          <a:lstStyle>
            <a:lvl1pPr>
              <a:defRPr sz="3600" b="1">
                <a:solidFill>
                  <a:srgbClr val="002060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3683DF1-BE23-4E13-A8F7-417DA75BDF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04545"/>
            <a:ext cx="10515600" cy="4782187"/>
          </a:xfrm>
        </p:spPr>
        <p:txBody>
          <a:bodyPr/>
          <a:lstStyle>
            <a:lvl1pPr>
              <a:lnSpc>
                <a:spcPct val="100000"/>
              </a:lnSpc>
              <a:defRPr>
                <a:solidFill>
                  <a:srgbClr val="002060"/>
                </a:solidFill>
              </a:defRPr>
            </a:lvl1pPr>
            <a:lvl2pPr>
              <a:lnSpc>
                <a:spcPct val="100000"/>
              </a:lnSpc>
              <a:defRPr>
                <a:solidFill>
                  <a:srgbClr val="002060"/>
                </a:solidFill>
              </a:defRPr>
            </a:lvl2pPr>
            <a:lvl3pPr>
              <a:lnSpc>
                <a:spcPct val="100000"/>
              </a:lnSpc>
              <a:defRPr>
                <a:solidFill>
                  <a:srgbClr val="002060"/>
                </a:solidFill>
              </a:defRPr>
            </a:lvl3pPr>
            <a:lvl4pPr>
              <a:lnSpc>
                <a:spcPct val="100000"/>
              </a:lnSpc>
              <a:defRPr>
                <a:solidFill>
                  <a:srgbClr val="002060"/>
                </a:solidFill>
              </a:defRPr>
            </a:lvl4pPr>
            <a:lvl5pPr>
              <a:lnSpc>
                <a:spcPct val="100000"/>
              </a:lnSpc>
              <a:defRPr>
                <a:solidFill>
                  <a:srgbClr val="002060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E475AC39-91CB-6C2B-A544-D4C6167AA73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May 2025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8266BD7-39F4-1392-1B21-B86443C214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/>
              <a:t>Introduction to Information Systems (Chapter 8)</a:t>
            </a:r>
            <a:endParaRPr lang="en-US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4F55013-492D-F45F-42FB-742AA2E6D8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681422-732B-6F41-A385-6EC0170B8C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7823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C7B32-1908-3B40-BD53-D89D3F5A80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84272A-02ED-A147-BFA4-B69735E99F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AF458-218A-F041-8E6C-DAF656460F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May 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B0B380-E55E-4F4A-821D-2FE962286B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Introduction to Information Systems (Chapter 8)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76F150-3DC2-244B-920A-93837E393A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681422-732B-6F41-A385-6EC0170B8C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0969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46568-F8F2-714E-882D-0EB3949E19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9B4E55-7EB8-7D4A-A748-B1A05D3CD3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B024F8-600D-AD4C-8A2B-5EDFE3F011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0D5CB4-BF65-D24E-92C3-B051F85D0A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May 2025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3B9857-1E2C-3E4D-BE02-4328F1B55A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Introduction to Information Systems (Chapter 8)</a:t>
            </a: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0E81F6-081C-7642-B3B5-B0399725A2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681422-732B-6F41-A385-6EC0170B8C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23719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45E14-8A53-3244-A969-C6ADBEED81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D3DE28-76E2-CD4B-9BB0-99EC1F434E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6FB255-B8BC-F14A-9B4C-108B2DA442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94744E9-1E73-D843-BD7D-464FAEE689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73A57CF-51B8-B246-AEF7-2849ADC2AEE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1418780-10A8-D746-BEBF-4803C9D37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May 2025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0694C4A-1FEF-C74F-B31F-79215A2730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Introduction to Information Systems (Chapter 8)</a:t>
            </a:r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36E9436-D976-A049-91BE-C0761130B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681422-732B-6F41-A385-6EC0170B8C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14986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39BEB-A2EC-414A-BCCC-A989D7D434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ED930D8-DF3F-3441-ACE5-7B84D82436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May 2025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B61855-E3A5-E243-A804-397AED1777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Introduction to Information Systems (Chapter 8)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76B073-B769-C74C-9689-71BB58B14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681422-732B-6F41-A385-6EC0170B8C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981531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0C59CF5-0433-6D46-843C-E408C953A4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May 2025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E48671A-8873-9344-9E5F-FB7E0DB704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Introduction to Information Systems (Chapter 8)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D169A7-B5E0-144E-A407-045E9A1FA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681422-732B-6F41-A385-6EC0170B8C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69500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9C72B4-8E15-A046-B0BB-A9E8F9DDC5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05F9CE-A619-3443-906A-D21BA35CD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B0DA3B-363E-4148-B2EF-2466E0E2D8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6C66A0-E02A-5F4A-A3DF-50EDCA70DB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May 2025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C7B998-8D6E-6F4D-A587-DD56108623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Introduction to Information Systems (Chapter 8)</a:t>
            </a: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9B4510-C07F-334B-805D-44993F5F37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681422-732B-6F41-A385-6EC0170B8C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8722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D1D7FD75-7E7D-453E-DFD3-4D41EDFD55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7329"/>
            <a:ext cx="10515600" cy="643338"/>
          </a:xfrm>
        </p:spPr>
        <p:txBody>
          <a:bodyPr>
            <a:normAutofit/>
          </a:bodyPr>
          <a:lstStyle>
            <a:lvl1pPr>
              <a:defRPr sz="3600" b="1">
                <a:solidFill>
                  <a:srgbClr val="002060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FB10BAB-1878-4242-800B-EA9D3F96BB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04545"/>
            <a:ext cx="10515600" cy="4782187"/>
          </a:xfrm>
        </p:spPr>
        <p:txBody>
          <a:bodyPr/>
          <a:lstStyle>
            <a:lvl1pPr>
              <a:lnSpc>
                <a:spcPct val="100000"/>
              </a:lnSpc>
              <a:defRPr>
                <a:solidFill>
                  <a:srgbClr val="002060"/>
                </a:solidFill>
              </a:defRPr>
            </a:lvl1pPr>
            <a:lvl2pPr>
              <a:lnSpc>
                <a:spcPct val="100000"/>
              </a:lnSpc>
              <a:defRPr>
                <a:solidFill>
                  <a:srgbClr val="002060"/>
                </a:solidFill>
              </a:defRPr>
            </a:lvl2pPr>
            <a:lvl3pPr>
              <a:lnSpc>
                <a:spcPct val="100000"/>
              </a:lnSpc>
              <a:defRPr sz="2200">
                <a:solidFill>
                  <a:srgbClr val="002060"/>
                </a:solidFill>
              </a:defRPr>
            </a:lvl3pPr>
            <a:lvl4pPr>
              <a:lnSpc>
                <a:spcPct val="100000"/>
              </a:lnSpc>
              <a:defRPr>
                <a:solidFill>
                  <a:srgbClr val="002060"/>
                </a:solidFill>
              </a:defRPr>
            </a:lvl4pPr>
            <a:lvl5pPr>
              <a:lnSpc>
                <a:spcPct val="100000"/>
              </a:lnSpc>
              <a:defRPr sz="1600">
                <a:solidFill>
                  <a:srgbClr val="002060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044FEFEE-5CD4-85D6-08CF-AACC1365BF3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May 2025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77F83BE5-0F94-333C-064C-051588E3A2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/>
              <a:t>Introduction to Information Systems (Chapter 8)</a:t>
            </a:r>
            <a:endParaRPr lang="en-US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E7638944-ED9D-0607-4594-6A3E15B1F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681422-732B-6F41-A385-6EC0170B8C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85825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B0D67-A764-944C-8DE9-A26D9FF373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2244953-50B2-0A40-A6FF-094273B08EB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540863-D2A1-8C42-A0E3-436D8A369C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3C69BE-2CED-744F-8426-9336523AC9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May 2025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B21032-23C8-384C-8ECA-0F77CABFD7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Introduction to Information Systems (Chapter 8)</a:t>
            </a: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495C9C-34D5-604F-A4B9-D8738B5D49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681422-732B-6F41-A385-6EC0170B8C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0514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69558-5055-3F4D-952D-3579A4F2B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DEBA09-8502-0049-B1F4-513961B357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73299D-BFAD-4140-875F-F7D7650698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May 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155A8F-D3C6-3245-A970-206CBFA3CA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Introduction to Information Systems (Chapter 8)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40B698-03FE-534A-9636-E908641E99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681422-732B-6F41-A385-6EC0170B8C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94099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C9E7408-790A-3341-92A2-4659458F1E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F154BD0-E969-F747-97D2-8C772A7F95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D2F36B-50DB-1947-8A7A-F8D1486D1A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May 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A6B436-B2F6-BB40-9A36-AB5C773537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Introduction to Information Systems (Chapter 8)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3E8189-D231-E344-B3C2-D17497405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681422-732B-6F41-A385-6EC0170B8C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7836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C7B32-1908-3B40-BD53-D89D3F5A80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84272A-02ED-A147-BFA4-B69735E99F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AF458-218A-F041-8E6C-DAF656460F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May 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B0B380-E55E-4F4A-821D-2FE962286B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Introduction to Information Systems (Chapter 8)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76F150-3DC2-244B-920A-93837E393A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681422-732B-6F41-A385-6EC0170B8C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3442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46568-F8F2-714E-882D-0EB3949E19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9B4E55-7EB8-7D4A-A748-B1A05D3CD3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B024F8-600D-AD4C-8A2B-5EDFE3F011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0D5CB4-BF65-D24E-92C3-B051F85D0A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May 2025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3B9857-1E2C-3E4D-BE02-4328F1B55A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Introduction to Information Systems (Chapter 8)</a:t>
            </a: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0E81F6-081C-7642-B3B5-B0399725A2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681422-732B-6F41-A385-6EC0170B8C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89274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45E14-8A53-3244-A969-C6ADBEED81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D3DE28-76E2-CD4B-9BB0-99EC1F434E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6FB255-B8BC-F14A-9B4C-108B2DA442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94744E9-1E73-D843-BD7D-464FAEE689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73A57CF-51B8-B246-AEF7-2849ADC2AEE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1418780-10A8-D746-BEBF-4803C9D37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May 2025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0694C4A-1FEF-C74F-B31F-79215A2730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Introduction to Information Systems (Chapter 8)</a:t>
            </a:r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36E9436-D976-A049-91BE-C0761130B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681422-732B-6F41-A385-6EC0170B8C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3142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39BEB-A2EC-414A-BCCC-A989D7D434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ED930D8-DF3F-3441-ACE5-7B84D82436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May 2025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B61855-E3A5-E243-A804-397AED1777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Introduction to Information Systems (Chapter 8)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76B073-B769-C74C-9689-71BB58B14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681422-732B-6F41-A385-6EC0170B8C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2147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0C59CF5-0433-6D46-843C-E408C953A4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May 2025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E48671A-8873-9344-9E5F-FB7E0DB704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Introduction to Information Systems (Chapter 8)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D169A7-B5E0-144E-A407-045E9A1FA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681422-732B-6F41-A385-6EC0170B8C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9587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9C72B4-8E15-A046-B0BB-A9E8F9DDC5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05F9CE-A619-3443-906A-D21BA35CD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B0DA3B-363E-4148-B2EF-2466E0E2D8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6C66A0-E02A-5F4A-A3DF-50EDCA70DB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May 2025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C7B998-8D6E-6F4D-A587-DD56108623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Introduction to Information Systems (Chapter 8)</a:t>
            </a: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9B4510-C07F-334B-805D-44993F5F37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681422-732B-6F41-A385-6EC0170B8C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1647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B0D67-A764-944C-8DE9-A26D9FF373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2244953-50B2-0A40-A6FF-094273B08EB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540863-D2A1-8C42-A0E3-436D8A369C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3C69BE-2CED-744F-8426-9336523AC9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May 2025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B21032-23C8-384C-8ECA-0F77CABFD7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Introduction to Information Systems (Chapter 8)</a:t>
            </a: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495C9C-34D5-604F-A4B9-D8738B5D49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681422-732B-6F41-A385-6EC0170B8C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5297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E7837DF-C856-374F-9300-28C130636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8BD2A6-4381-F04E-9161-44FFEE1459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A63AE4-6D6E-534B-90D7-A5802D52C1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May 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D6A95A-EF23-374F-B08E-BCE6718EA4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/>
              <a:t>Introduction to Information Systems (Chapter 8)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230E81-B056-A749-938F-FB90636B27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681422-732B-6F41-A385-6EC0170B8C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4867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E7837DF-C856-374F-9300-28C130636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8BD2A6-4381-F04E-9161-44FFEE1459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A63AE4-6D6E-534B-90D7-A5802D52C1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May 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D6A95A-EF23-374F-B08E-BCE6718EA4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/>
              <a:t>Introduction to Information Systems (Chapter 8)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230E81-B056-A749-938F-FB90636B27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681422-732B-6F41-A385-6EC0170B8C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8493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B470D2-3479-964C-9E7E-7586B9D847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8" y="643467"/>
            <a:ext cx="4620584" cy="4567137"/>
          </a:xfrm>
        </p:spPr>
        <p:txBody>
          <a:bodyPr>
            <a:normAutofit/>
          </a:bodyPr>
          <a:lstStyle/>
          <a:p>
            <a:pPr algn="l"/>
            <a:r>
              <a:rPr lang="en-US" sz="4400" dirty="0">
                <a:solidFill>
                  <a:schemeClr val="accent2"/>
                </a:solidFill>
                <a:latin typeface="Calibri" panose="020F0502020204030204" pitchFamily="34" charset="0"/>
              </a:rPr>
              <a:t>Data Science Joint Education Program</a:t>
            </a:r>
            <a:br>
              <a:rPr lang="en-US" sz="4400" dirty="0">
                <a:latin typeface="Calibri" panose="020F0502020204030204" pitchFamily="34" charset="0"/>
              </a:rPr>
            </a:br>
            <a:br>
              <a:rPr lang="en-US" sz="4400" dirty="0">
                <a:latin typeface="Calibri" panose="020F0502020204030204" pitchFamily="34" charset="0"/>
              </a:rPr>
            </a:br>
            <a:r>
              <a:rPr lang="en-US" sz="4400" b="1" dirty="0">
                <a:solidFill>
                  <a:schemeClr val="accent2"/>
                </a:solidFill>
                <a:latin typeface="Calibri" panose="020F0502020204030204" pitchFamily="34" charset="0"/>
              </a:rPr>
              <a:t>INFO 102</a:t>
            </a:r>
            <a:br>
              <a:rPr lang="en-US" sz="4400" dirty="0">
                <a:latin typeface="Calibri" panose="020F0502020204030204" pitchFamily="34" charset="0"/>
              </a:rPr>
            </a:br>
            <a:r>
              <a:rPr lang="en-US" sz="4400" dirty="0">
                <a:latin typeface="Calibri" panose="020F0502020204030204" pitchFamily="34" charset="0"/>
              </a:rPr>
              <a:t>Introduction to Information Systems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96C5C85-BECA-0940-B082-A9EA2CBE15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467" y="5277684"/>
            <a:ext cx="4620584" cy="775494"/>
          </a:xfrm>
        </p:spPr>
        <p:txBody>
          <a:bodyPr>
            <a:normAutofit/>
          </a:bodyPr>
          <a:lstStyle/>
          <a:p>
            <a:pPr algn="l"/>
            <a:r>
              <a:rPr lang="en-US" sz="2400" dirty="0">
                <a:solidFill>
                  <a:schemeClr val="accent2"/>
                </a:solidFill>
                <a:latin typeface="Calibri" panose="020F0502020204030204" pitchFamily="34" charset="0"/>
              </a:rPr>
              <a:t>Chapter #</a:t>
            </a:r>
            <a:r>
              <a:rPr lang="en-US" sz="2400" dirty="0">
                <a:solidFill>
                  <a:srgbClr val="002060"/>
                </a:solidFill>
                <a:latin typeface="Calibri" panose="020F0502020204030204" pitchFamily="34" charset="0"/>
              </a:rPr>
              <a:t>8</a:t>
            </a:r>
            <a:r>
              <a:rPr lang="en-US" sz="2400" dirty="0">
                <a:solidFill>
                  <a:schemeClr val="accent2"/>
                </a:solidFill>
                <a:latin typeface="Calibri" panose="020F0502020204030204" pitchFamily="34" charset="0"/>
              </a:rPr>
              <a:t>: Collaborating with Technology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C96B0C-F1D9-9B4E-9F3A-599A5F26DA9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May 2025</a:t>
            </a:r>
          </a:p>
        </p:txBody>
      </p:sp>
      <p:pic>
        <p:nvPicPr>
          <p:cNvPr id="18" name="Picture 17" descr="A circular drawing of a computer&#10;&#10;Description automatically generated">
            <a:extLst>
              <a:ext uri="{FF2B5EF4-FFF2-40B4-BE49-F238E27FC236}">
                <a16:creationId xmlns:a16="http://schemas.microsoft.com/office/drawing/2014/main" id="{0B9E59DF-9F76-BE6C-3AD6-4A82EA14EA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84" r="9169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FD5D452-8B65-4523-974B-7F4AFB53E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Introduction to Information Systems (Chapter 8)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B80AB6-DC0A-F548-8DFE-CB50D0167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7D681422-732B-6F41-A385-6EC0170B8CF2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81112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7EE72-3726-41E0-A64F-9CF65A0B57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7329"/>
            <a:ext cx="10515600" cy="643338"/>
          </a:xfrm>
        </p:spPr>
        <p:txBody>
          <a:bodyPr>
            <a:noAutofit/>
          </a:bodyPr>
          <a:lstStyle/>
          <a:p>
            <a:r>
              <a:rPr lang="en-US" dirty="0"/>
              <a:t>Terms and Definitions</a:t>
            </a:r>
            <a:endParaRPr lang="en-GB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47CD8E3-9E83-EE98-E18D-A7A4A8378C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04913"/>
            <a:ext cx="11049000" cy="4781550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accent2"/>
                </a:solidFill>
              </a:rPr>
              <a:t>SMTP server</a:t>
            </a:r>
          </a:p>
          <a:p>
            <a:pPr lvl="1"/>
            <a:r>
              <a:rPr lang="en-GB" sz="2000" dirty="0"/>
              <a:t>Mail server using the simple mail transfer </a:t>
            </a:r>
            <a:r>
              <a:rPr lang="en-US" sz="2000" dirty="0"/>
              <a:t>protocol; handles outgoing email.</a:t>
            </a:r>
            <a:endParaRPr lang="fr-FR" sz="2000" dirty="0">
              <a:solidFill>
                <a:schemeClr val="accent2"/>
              </a:solidFill>
            </a:endParaRPr>
          </a:p>
          <a:p>
            <a:r>
              <a:rPr lang="fr-FR" sz="2400" dirty="0">
                <a:solidFill>
                  <a:schemeClr val="accent2"/>
                </a:solidFill>
              </a:rPr>
              <a:t>IMAP (Internet Mail Access Protocol)</a:t>
            </a:r>
          </a:p>
          <a:p>
            <a:pPr lvl="1"/>
            <a:r>
              <a:rPr lang="en-GB" sz="2000" dirty="0"/>
              <a:t>A protocol for handling incoming email.</a:t>
            </a:r>
          </a:p>
          <a:p>
            <a:r>
              <a:rPr lang="en-US" sz="2400" dirty="0">
                <a:solidFill>
                  <a:schemeClr val="accent2"/>
                </a:solidFill>
              </a:rPr>
              <a:t>Microformats</a:t>
            </a:r>
          </a:p>
          <a:p>
            <a:pPr lvl="1"/>
            <a:r>
              <a:rPr lang="en-GB" sz="2000" dirty="0"/>
              <a:t>A set of formats that rely on the XML family of standards to represent metadata in HTML code and that support electronic exchange of business cards, calendar appointments, and </a:t>
            </a:r>
            <a:r>
              <a:rPr lang="en-US" sz="2000" dirty="0"/>
              <a:t>other kinds of data.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8B50548-ED50-43C7-BF8F-9DEAE1EBCD7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May 2025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0218CC-889E-45D9-BC01-07A707BF4B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/>
              <a:t>Introduction to Information Systems (Chapter 8)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31E363-42FC-4DC7-B355-3688E75B0F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681422-732B-6F41-A385-6EC0170B8CF2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CB3B2C2-E2A4-C6C4-3666-00F449DB49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632963"/>
            <a:ext cx="9533445" cy="198716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5EB9B44-BA7F-8B60-C38F-B4D9A79107F2}"/>
              </a:ext>
            </a:extLst>
          </p:cNvPr>
          <p:cNvSpPr txBox="1"/>
          <p:nvPr/>
        </p:nvSpPr>
        <p:spPr>
          <a:xfrm>
            <a:off x="9361256" y="4735576"/>
            <a:ext cx="244975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FIGURE</a:t>
            </a:r>
            <a:r>
              <a:rPr lang="en-US" sz="16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L-1 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Microformat representation of the event on Figure </a:t>
            </a:r>
            <a:r>
              <a:rPr lang="en-US" sz="1400" b="1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8.3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80032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7EE72-3726-41E0-A64F-9CF65A0B57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7329"/>
            <a:ext cx="10515600" cy="643338"/>
          </a:xfrm>
        </p:spPr>
        <p:txBody>
          <a:bodyPr>
            <a:noAutofit/>
          </a:bodyPr>
          <a:lstStyle/>
          <a:p>
            <a:r>
              <a:rPr lang="en-US" dirty="0"/>
              <a:t>Discussion Forums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981787-ABCB-4D15-B286-A4E6731C6B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04913"/>
            <a:ext cx="10515600" cy="4781550"/>
          </a:xfrm>
        </p:spPr>
        <p:txBody>
          <a:bodyPr>
            <a:normAutofit/>
          </a:bodyPr>
          <a:lstStyle/>
          <a:p>
            <a:r>
              <a:rPr lang="en-US" dirty="0"/>
              <a:t>Used for </a:t>
            </a:r>
            <a:r>
              <a:rPr lang="en-US" dirty="0">
                <a:solidFill>
                  <a:schemeClr val="accent2"/>
                </a:solidFill>
              </a:rPr>
              <a:t>personal</a:t>
            </a:r>
            <a:r>
              <a:rPr lang="en-US" dirty="0"/>
              <a:t>, </a:t>
            </a:r>
            <a:r>
              <a:rPr lang="en-US" dirty="0">
                <a:solidFill>
                  <a:schemeClr val="accent2"/>
                </a:solidFill>
              </a:rPr>
              <a:t>academic</a:t>
            </a:r>
            <a:r>
              <a:rPr lang="en-US" dirty="0"/>
              <a:t>, and </a:t>
            </a:r>
            <a:r>
              <a:rPr lang="en-US" dirty="0">
                <a:solidFill>
                  <a:schemeClr val="accent2"/>
                </a:solidFill>
              </a:rPr>
              <a:t>business interactions</a:t>
            </a:r>
          </a:p>
          <a:p>
            <a:r>
              <a:rPr lang="en-US" dirty="0"/>
              <a:t>Forums enable:</a:t>
            </a:r>
          </a:p>
          <a:p>
            <a:pPr lvl="1"/>
            <a:r>
              <a:rPr lang="en-US" dirty="0"/>
              <a:t>The </a:t>
            </a:r>
            <a:r>
              <a:rPr lang="en-US" dirty="0">
                <a:solidFill>
                  <a:schemeClr val="accent2"/>
                </a:solidFill>
              </a:rPr>
              <a:t>sharing of information</a:t>
            </a:r>
          </a:p>
          <a:p>
            <a:pPr lvl="1"/>
            <a:r>
              <a:rPr lang="en-US" dirty="0">
                <a:solidFill>
                  <a:schemeClr val="accent2"/>
                </a:solidFill>
              </a:rPr>
              <a:t>Coordinating activities</a:t>
            </a:r>
          </a:p>
          <a:p>
            <a:pPr lvl="1"/>
            <a:r>
              <a:rPr lang="en-US" dirty="0">
                <a:solidFill>
                  <a:schemeClr val="accent2"/>
                </a:solidFill>
              </a:rPr>
              <a:t>Posters</a:t>
            </a:r>
            <a:r>
              <a:rPr lang="en-US" dirty="0"/>
              <a:t> and </a:t>
            </a:r>
            <a:r>
              <a:rPr lang="en-US" dirty="0">
                <a:solidFill>
                  <a:schemeClr val="accent2"/>
                </a:solidFill>
              </a:rPr>
              <a:t>interactive responses</a:t>
            </a:r>
          </a:p>
          <a:p>
            <a:r>
              <a:rPr lang="en-US" dirty="0"/>
              <a:t>Forums need:</a:t>
            </a:r>
          </a:p>
          <a:p>
            <a:pPr lvl="1"/>
            <a:r>
              <a:rPr lang="en-US" dirty="0">
                <a:solidFill>
                  <a:schemeClr val="accent2"/>
                </a:solidFill>
              </a:rPr>
              <a:t>Moderating</a:t>
            </a:r>
            <a:r>
              <a:rPr lang="en-US" dirty="0"/>
              <a:t> of user generated content</a:t>
            </a:r>
          </a:p>
          <a:p>
            <a:r>
              <a:rPr lang="en-US" dirty="0"/>
              <a:t>Users can:</a:t>
            </a:r>
          </a:p>
          <a:p>
            <a:pPr lvl="1"/>
            <a:r>
              <a:rPr lang="en-US" dirty="0">
                <a:solidFill>
                  <a:schemeClr val="accent2"/>
                </a:solidFill>
              </a:rPr>
              <a:t>Read</a:t>
            </a:r>
            <a:r>
              <a:rPr lang="en-US" dirty="0"/>
              <a:t>, </a:t>
            </a:r>
            <a:r>
              <a:rPr lang="en-US" dirty="0">
                <a:solidFill>
                  <a:schemeClr val="accent2"/>
                </a:solidFill>
              </a:rPr>
              <a:t>see</a:t>
            </a:r>
            <a:r>
              <a:rPr lang="en-US" dirty="0"/>
              <a:t>, and </a:t>
            </a:r>
            <a:r>
              <a:rPr lang="en-US" dirty="0">
                <a:solidFill>
                  <a:schemeClr val="accent2"/>
                </a:solidFill>
              </a:rPr>
              <a:t>comment</a:t>
            </a:r>
            <a:r>
              <a:rPr lang="en-US" dirty="0"/>
              <a:t> on posts</a:t>
            </a:r>
          </a:p>
          <a:p>
            <a:pPr lvl="1"/>
            <a:r>
              <a:rPr lang="en-US" dirty="0">
                <a:solidFill>
                  <a:schemeClr val="accent2"/>
                </a:solidFill>
              </a:rPr>
              <a:t>Initiate threads </a:t>
            </a:r>
            <a:r>
              <a:rPr lang="en-US" dirty="0"/>
              <a:t>(posts)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04183D-6F1E-4F1F-BC38-0E7FF464FC6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May 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8D8D6-C33E-4CFC-9B90-136192008A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/>
              <a:t>Introduction to Information Systems (Chapter 8)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41A3AF-4D8D-4CC8-9B4A-68A0204FBC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681422-732B-6F41-A385-6EC0170B8CF2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5106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7EE72-3726-41E0-A64F-9CF65A0B57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7329"/>
            <a:ext cx="10515600" cy="643338"/>
          </a:xfrm>
        </p:spPr>
        <p:txBody>
          <a:bodyPr>
            <a:noAutofit/>
          </a:bodyPr>
          <a:lstStyle/>
          <a:p>
            <a:r>
              <a:rPr lang="en-US" dirty="0"/>
              <a:t>Discussion Forums</a:t>
            </a:r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F9D8CE-47E5-46A2-95D4-2395B98F49C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May 2025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044EFE-B90D-496C-9454-89003341F2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/>
              <a:t>Introduction to Information Systems (Chapter 8)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D6F70C-C951-4BD8-B4C9-28F2DEE71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681422-732B-6F41-A385-6EC0170B8CF2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8A11A39-C8E7-A256-8B37-DDA2FC3716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6196" y="4293835"/>
            <a:ext cx="2876951" cy="96215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1568B26-A7A4-97E7-69A4-9C6718D23D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917195"/>
            <a:ext cx="10794947" cy="2376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4157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7EE72-3726-41E0-A64F-9CF65A0B57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7329"/>
            <a:ext cx="10515600" cy="643338"/>
          </a:xfrm>
        </p:spPr>
        <p:txBody>
          <a:bodyPr>
            <a:noAutofit/>
          </a:bodyPr>
          <a:lstStyle/>
          <a:p>
            <a:r>
              <a:rPr lang="en-US" dirty="0"/>
              <a:t>Shared Workspaces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981787-ABCB-4D15-B286-A4E6731C6B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04913"/>
            <a:ext cx="10515600" cy="4781550"/>
          </a:xfrm>
        </p:spPr>
        <p:txBody>
          <a:bodyPr>
            <a:normAutofit/>
          </a:bodyPr>
          <a:lstStyle/>
          <a:p>
            <a:r>
              <a:rPr lang="en-US" dirty="0"/>
              <a:t>A shared workspace is a virtual partition on a server</a:t>
            </a:r>
          </a:p>
          <a:p>
            <a:r>
              <a:rPr lang="en-US" dirty="0"/>
              <a:t>A Shared workspace enables:</a:t>
            </a:r>
          </a:p>
          <a:p>
            <a:pPr lvl="1"/>
            <a:r>
              <a:rPr lang="en-US" dirty="0"/>
              <a:t>Documents, lists, and information storage (for example)</a:t>
            </a:r>
          </a:p>
          <a:p>
            <a:pPr lvl="1"/>
            <a:r>
              <a:rPr lang="en-US" dirty="0"/>
              <a:t>Microsoft </a:t>
            </a:r>
            <a:r>
              <a:rPr lang="en-US" dirty="0">
                <a:solidFill>
                  <a:schemeClr val="accent2"/>
                </a:solidFill>
              </a:rPr>
              <a:t>Sharepoint</a:t>
            </a:r>
          </a:p>
          <a:p>
            <a:pPr lvl="1"/>
            <a:r>
              <a:rPr lang="en-US" dirty="0">
                <a:solidFill>
                  <a:schemeClr val="accent2"/>
                </a:solidFill>
              </a:rPr>
              <a:t>OneDrive</a:t>
            </a:r>
          </a:p>
          <a:p>
            <a:pPr lvl="1"/>
            <a:r>
              <a:rPr lang="en-US" dirty="0"/>
              <a:t>Google Drive</a:t>
            </a:r>
          </a:p>
          <a:p>
            <a:pPr lvl="1"/>
            <a:r>
              <a:rPr lang="en-US" dirty="0"/>
              <a:t>Dropbox, etc.</a:t>
            </a:r>
          </a:p>
          <a:p>
            <a:r>
              <a:rPr lang="en-US" dirty="0"/>
              <a:t>Document library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626E88-C6F8-44FA-B00E-6FF0166E6DC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May 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243E44-3BB9-4A9B-935E-77ADAE056F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/>
              <a:t>Introduction to Information Systems (Chapter 8)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8B228A-4A34-4F25-9419-0C5B6CCBA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681422-732B-6F41-A385-6EC0170B8CF2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1E4B5C9-5BB5-5CE8-9376-4D8A4F6CA7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6051" y="2843434"/>
            <a:ext cx="7301023" cy="387804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98FE4F0-70A7-6E06-1DE9-F8D6E0E9B1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75294" y="1771925"/>
            <a:ext cx="2681780" cy="886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7892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7EE72-3726-41E0-A64F-9CF65A0B57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7329"/>
            <a:ext cx="10515600" cy="643338"/>
          </a:xfrm>
        </p:spPr>
        <p:txBody>
          <a:bodyPr>
            <a:noAutofit/>
          </a:bodyPr>
          <a:lstStyle/>
          <a:p>
            <a:r>
              <a:rPr lang="en-US" dirty="0"/>
              <a:t>Shared Workspaces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981787-ABCB-4D15-B286-A4E6731C6B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04913"/>
            <a:ext cx="10515600" cy="4781550"/>
          </a:xfrm>
        </p:spPr>
        <p:txBody>
          <a:bodyPr>
            <a:noAutofit/>
          </a:bodyPr>
          <a:lstStyle/>
          <a:p>
            <a:r>
              <a:rPr lang="en-US" dirty="0"/>
              <a:t>Shared workspaces and </a:t>
            </a:r>
            <a:r>
              <a:rPr lang="en-US" dirty="0">
                <a:solidFill>
                  <a:schemeClr val="accent2"/>
                </a:solidFill>
              </a:rPr>
              <a:t>capabilities</a:t>
            </a:r>
            <a:r>
              <a:rPr lang="en-US" dirty="0"/>
              <a:t> for teams:</a:t>
            </a:r>
          </a:p>
          <a:p>
            <a:pPr lvl="1"/>
            <a:r>
              <a:rPr lang="en-US" dirty="0">
                <a:solidFill>
                  <a:schemeClr val="accent2"/>
                </a:solidFill>
              </a:rPr>
              <a:t>Discussion forums</a:t>
            </a:r>
          </a:p>
          <a:p>
            <a:pPr lvl="1"/>
            <a:r>
              <a:rPr lang="en-US" dirty="0">
                <a:solidFill>
                  <a:schemeClr val="accent2"/>
                </a:solidFill>
              </a:rPr>
              <a:t>Team calendars</a:t>
            </a:r>
          </a:p>
          <a:p>
            <a:pPr lvl="1"/>
            <a:r>
              <a:rPr lang="en-US" dirty="0">
                <a:solidFill>
                  <a:schemeClr val="accent2"/>
                </a:solidFill>
              </a:rPr>
              <a:t>Team announcements</a:t>
            </a:r>
          </a:p>
          <a:p>
            <a:pPr lvl="1"/>
            <a:r>
              <a:rPr lang="en-US" dirty="0">
                <a:solidFill>
                  <a:schemeClr val="accent2"/>
                </a:solidFill>
              </a:rPr>
              <a:t>Shared task lists </a:t>
            </a:r>
            <a:r>
              <a:rPr lang="en-US" dirty="0"/>
              <a:t>with task status, due dates, priorities, and assignments</a:t>
            </a:r>
          </a:p>
          <a:p>
            <a:pPr lvl="1"/>
            <a:r>
              <a:rPr lang="en-US" dirty="0">
                <a:solidFill>
                  <a:schemeClr val="accent2"/>
                </a:solidFill>
              </a:rPr>
              <a:t>Email alerts </a:t>
            </a:r>
            <a:r>
              <a:rPr lang="en-US" dirty="0"/>
              <a:t>to inform team members of updates to the shared workspace</a:t>
            </a:r>
          </a:p>
          <a:p>
            <a:pPr lvl="1"/>
            <a:r>
              <a:rPr lang="en-US" dirty="0">
                <a:solidFill>
                  <a:schemeClr val="accent2"/>
                </a:solidFill>
              </a:rPr>
              <a:t>Member lists </a:t>
            </a:r>
            <a:r>
              <a:rPr lang="en-US" dirty="0"/>
              <a:t>with contract information</a:t>
            </a:r>
          </a:p>
          <a:p>
            <a:pPr lvl="1"/>
            <a:r>
              <a:rPr lang="en-US" dirty="0">
                <a:solidFill>
                  <a:schemeClr val="accent2"/>
                </a:solidFill>
              </a:rPr>
              <a:t>Search functionality</a:t>
            </a:r>
          </a:p>
          <a:p>
            <a:pPr lvl="1"/>
            <a:r>
              <a:rPr lang="en-US" dirty="0"/>
              <a:t>Content management capabilities with </a:t>
            </a:r>
            <a:r>
              <a:rPr lang="en-US" dirty="0">
                <a:solidFill>
                  <a:schemeClr val="accent2"/>
                </a:solidFill>
              </a:rPr>
              <a:t>checkout and version control</a:t>
            </a:r>
          </a:p>
          <a:p>
            <a:pPr lvl="1"/>
            <a:r>
              <a:rPr lang="en-US" dirty="0">
                <a:solidFill>
                  <a:schemeClr val="accent2"/>
                </a:solidFill>
              </a:rPr>
              <a:t>Collaborative document editing</a:t>
            </a:r>
          </a:p>
          <a:p>
            <a:pPr lvl="1"/>
            <a:r>
              <a:rPr lang="en-US" dirty="0">
                <a:solidFill>
                  <a:schemeClr val="accent2"/>
                </a:solidFill>
              </a:rPr>
              <a:t>Workflow management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27143F-B09A-40C4-AD5B-31F4E802402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May 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4D9690-0DBB-421C-A34E-43D447B148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/>
              <a:t>Introduction to Information Systems (Chapter 8)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FA78C3-833D-4F84-B379-7E8188206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681422-732B-6F41-A385-6EC0170B8CF2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9617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7EE72-3726-41E0-A64F-9CF65A0B57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7329"/>
            <a:ext cx="10515600" cy="643338"/>
          </a:xfrm>
        </p:spPr>
        <p:txBody>
          <a:bodyPr>
            <a:noAutofit/>
          </a:bodyPr>
          <a:lstStyle/>
          <a:p>
            <a:r>
              <a:rPr lang="en-US" dirty="0"/>
              <a:t>Instant Messaging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981787-ABCB-4D15-B286-A4E6731C6B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04913"/>
            <a:ext cx="10515600" cy="4781550"/>
          </a:xfrm>
        </p:spPr>
        <p:txBody>
          <a:bodyPr>
            <a:normAutofit/>
          </a:bodyPr>
          <a:lstStyle/>
          <a:p>
            <a:r>
              <a:rPr lang="en-US" dirty="0"/>
              <a:t>Factors in instant messaging technologies:</a:t>
            </a:r>
          </a:p>
          <a:p>
            <a:pPr lvl="1"/>
            <a:r>
              <a:rPr lang="en-US" dirty="0">
                <a:solidFill>
                  <a:schemeClr val="accent2"/>
                </a:solidFill>
              </a:rPr>
              <a:t>Presence awareness</a:t>
            </a:r>
          </a:p>
          <a:p>
            <a:pPr lvl="1"/>
            <a:r>
              <a:rPr lang="en-US" dirty="0"/>
              <a:t>Text messaging</a:t>
            </a:r>
          </a:p>
          <a:p>
            <a:r>
              <a:rPr lang="en-US" dirty="0"/>
              <a:t>There are important considerations</a:t>
            </a:r>
          </a:p>
          <a:p>
            <a:pPr lvl="1"/>
            <a:r>
              <a:rPr lang="en-US" dirty="0"/>
              <a:t>In traditional ‘face-to-face’ personal communication: </a:t>
            </a:r>
          </a:p>
          <a:p>
            <a:pPr lvl="2"/>
            <a:r>
              <a:rPr lang="en-US" dirty="0"/>
              <a:t>There are natural </a:t>
            </a:r>
            <a:r>
              <a:rPr lang="en-US" dirty="0">
                <a:solidFill>
                  <a:schemeClr val="accent2"/>
                </a:solidFill>
              </a:rPr>
              <a:t>inhibitions</a:t>
            </a:r>
            <a:r>
              <a:rPr lang="en-US" dirty="0"/>
              <a:t> in interactions</a:t>
            </a:r>
          </a:p>
          <a:p>
            <a:pPr lvl="1"/>
            <a:r>
              <a:rPr lang="en-US" dirty="0"/>
              <a:t>In instant messaging and social media:</a:t>
            </a:r>
          </a:p>
          <a:p>
            <a:pPr lvl="2"/>
            <a:r>
              <a:rPr lang="en-US" dirty="0"/>
              <a:t>Inhibitions are reduced</a:t>
            </a:r>
          </a:p>
          <a:p>
            <a:pPr lvl="2"/>
            <a:r>
              <a:rPr lang="en-US" dirty="0">
                <a:solidFill>
                  <a:schemeClr val="accent2"/>
                </a:solidFill>
              </a:rPr>
              <a:t>Disinhibition</a:t>
            </a:r>
            <a:r>
              <a:rPr lang="en-US" dirty="0"/>
              <a:t> is often a feature of instant messaging and social media</a:t>
            </a:r>
          </a:p>
          <a:p>
            <a:pPr lvl="1"/>
            <a:r>
              <a:rPr lang="en-US" dirty="0"/>
              <a:t>Users also fail to meet legal and statutory requirements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F66043-59CD-4DC6-A2DE-AFDA7051B1C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May 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38D074-07E2-458B-BFBE-51E7A4AF01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/>
              <a:t>Introduction to Information Systems (Chapter 8)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FFFAEA-2633-4980-911D-AFF623967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681422-732B-6F41-A385-6EC0170B8CF2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2495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7EE72-3726-41E0-A64F-9CF65A0B57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7329"/>
            <a:ext cx="10515600" cy="643338"/>
          </a:xfrm>
        </p:spPr>
        <p:txBody>
          <a:bodyPr>
            <a:noAutofit/>
          </a:bodyPr>
          <a:lstStyle/>
          <a:p>
            <a:r>
              <a:rPr lang="en-US" dirty="0"/>
              <a:t>A Time Comparison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981787-ABCB-4D15-B286-A4E6731C6B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04913"/>
            <a:ext cx="5257800" cy="4781550"/>
          </a:xfrm>
        </p:spPr>
        <p:txBody>
          <a:bodyPr>
            <a:normAutofit/>
          </a:bodyPr>
          <a:lstStyle/>
          <a:p>
            <a:r>
              <a:rPr lang="en-US" dirty="0"/>
              <a:t>Example of time elapsed for a query handled by a </a:t>
            </a:r>
            <a:r>
              <a:rPr lang="en-US" dirty="0">
                <a:solidFill>
                  <a:schemeClr val="accent2"/>
                </a:solidFill>
              </a:rPr>
              <a:t>phone call </a:t>
            </a:r>
            <a:r>
              <a:rPr lang="en-US" dirty="0"/>
              <a:t>and </a:t>
            </a:r>
            <a:r>
              <a:rPr lang="en-US" dirty="0">
                <a:solidFill>
                  <a:schemeClr val="accent2"/>
                </a:solidFill>
              </a:rPr>
              <a:t>IM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The relative time taken for telephone call and an instant messaging system</a:t>
            </a:r>
          </a:p>
          <a:p>
            <a:pPr lvl="2"/>
            <a:r>
              <a:rPr lang="en-US" dirty="0">
                <a:solidFill>
                  <a:schemeClr val="accent2"/>
                </a:solidFill>
              </a:rPr>
              <a:t>Telephone call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→</a:t>
            </a:r>
            <a:r>
              <a:rPr lang="en-US" dirty="0"/>
              <a:t> 15 minutes</a:t>
            </a:r>
          </a:p>
          <a:p>
            <a:pPr lvl="2"/>
            <a:r>
              <a:rPr lang="en-US" dirty="0">
                <a:solidFill>
                  <a:schemeClr val="accent2"/>
                </a:solidFill>
              </a:rPr>
              <a:t>IM</a:t>
            </a:r>
            <a:r>
              <a:rPr lang="en-US" dirty="0"/>
              <a:t>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→</a:t>
            </a:r>
            <a:r>
              <a:rPr lang="en-US" dirty="0"/>
              <a:t> 15 seconds</a:t>
            </a:r>
          </a:p>
          <a:p>
            <a:pPr lvl="1"/>
            <a:r>
              <a:rPr lang="en-US" dirty="0"/>
              <a:t>The relative efficiency of the methods is clear </a:t>
            </a:r>
          </a:p>
          <a:p>
            <a:pPr lvl="1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2148E2-8467-4085-9BB2-0C08555343E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May 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2AA2DB-DAF9-441A-A84C-B83BE142FD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/>
              <a:t>Introduction to Information Systems (Chapter 8)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827469-E368-49AD-B4A0-A23CBF517E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681422-732B-6F41-A385-6EC0170B8CF2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032256E-6E35-93FC-C55C-D09F4608C9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8051" y="0"/>
            <a:ext cx="5750912" cy="6858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94BB6D9-647C-52BF-7928-4B162B6BA5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9760" y="5986463"/>
            <a:ext cx="2328291" cy="74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4988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7EE72-3726-41E0-A64F-9CF65A0B57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7329"/>
            <a:ext cx="10515600" cy="643338"/>
          </a:xfrm>
        </p:spPr>
        <p:txBody>
          <a:bodyPr>
            <a:noAutofit/>
          </a:bodyPr>
          <a:lstStyle/>
          <a:p>
            <a:r>
              <a:rPr lang="en-US" dirty="0"/>
              <a:t>Collaborative Technologies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981787-ABCB-4D15-B286-A4E6731C6B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04545"/>
            <a:ext cx="10515600" cy="478218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Group decision support systems</a:t>
            </a:r>
            <a:r>
              <a:rPr lang="en-US" dirty="0"/>
              <a:t>:</a:t>
            </a:r>
          </a:p>
          <a:p>
            <a:pPr lvl="1"/>
            <a:r>
              <a:rPr lang="en-GB" dirty="0"/>
              <a:t>Collaborative technology that </a:t>
            </a:r>
            <a:r>
              <a:rPr lang="en-GB" dirty="0">
                <a:solidFill>
                  <a:schemeClr val="accent2"/>
                </a:solidFill>
              </a:rPr>
              <a:t>helps groups brainstorm </a:t>
            </a:r>
            <a:r>
              <a:rPr lang="en-GB" dirty="0"/>
              <a:t>and </a:t>
            </a:r>
            <a:r>
              <a:rPr lang="en-GB" dirty="0">
                <a:solidFill>
                  <a:schemeClr val="accent2"/>
                </a:solidFill>
              </a:rPr>
              <a:t>make decisions </a:t>
            </a:r>
            <a:r>
              <a:rPr lang="en-GB" dirty="0"/>
              <a:t>in face-to-face meetings, led by facilitators. Participants can </a:t>
            </a:r>
            <a:r>
              <a:rPr lang="en-GB" dirty="0">
                <a:solidFill>
                  <a:schemeClr val="accent2"/>
                </a:solidFill>
              </a:rPr>
              <a:t>contribute anonymously</a:t>
            </a:r>
            <a:endParaRPr lang="en-US" dirty="0"/>
          </a:p>
          <a:p>
            <a:r>
              <a:rPr lang="en-US" dirty="0">
                <a:solidFill>
                  <a:schemeClr val="accent2"/>
                </a:solidFill>
              </a:rPr>
              <a:t>Web conferencing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Live meetings via the Internet:</a:t>
            </a:r>
          </a:p>
          <a:p>
            <a:pPr lvl="1"/>
            <a:r>
              <a:rPr lang="en-US" dirty="0"/>
              <a:t>Includes: real-time video, chat rooms, presentations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794E66-5C8A-4844-B487-F28E55DC320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May 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48929B-A3BB-4807-91DC-1B3A5C3745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/>
              <a:t>Introduction to Information Systems (Chapter 8)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6527B6-C2EA-47E1-997F-AD8902F5B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681422-732B-6F41-A385-6EC0170B8CF2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5112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7EE72-3726-41E0-A64F-9CF65A0B57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7329"/>
            <a:ext cx="10515600" cy="643338"/>
          </a:xfrm>
        </p:spPr>
        <p:txBody>
          <a:bodyPr>
            <a:noAutofit/>
          </a:bodyPr>
          <a:lstStyle/>
          <a:p>
            <a:r>
              <a:rPr lang="en-US" dirty="0"/>
              <a:t>Interactive Video Systems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981787-ABCB-4D15-B286-A4E6731C6B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04913"/>
            <a:ext cx="10515600" cy="478155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Real-time Interactive systems</a:t>
            </a:r>
          </a:p>
          <a:p>
            <a:pPr lvl="1"/>
            <a:r>
              <a:rPr lang="en-US" dirty="0"/>
              <a:t>Chats for collaboration</a:t>
            </a:r>
          </a:p>
          <a:p>
            <a:pPr lvl="1"/>
            <a:r>
              <a:rPr lang="en-US" dirty="0"/>
              <a:t>Telepresence</a:t>
            </a:r>
          </a:p>
          <a:p>
            <a:r>
              <a:rPr lang="en-US" dirty="0"/>
              <a:t>Examples include:</a:t>
            </a:r>
          </a:p>
          <a:p>
            <a:pPr lvl="1"/>
            <a:r>
              <a:rPr lang="en-US" dirty="0">
                <a:solidFill>
                  <a:schemeClr val="accent2"/>
                </a:solidFill>
              </a:rPr>
              <a:t>Simple systems for general use</a:t>
            </a:r>
          </a:p>
          <a:p>
            <a:pPr lvl="1"/>
            <a:r>
              <a:rPr lang="en-US" dirty="0">
                <a:solidFill>
                  <a:schemeClr val="accent2"/>
                </a:solidFill>
              </a:rPr>
              <a:t>Professional systems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EDEDBF-851F-4447-BD23-0F610AD3206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May 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E1342D-9BBF-4F0F-A708-692EC9C5B8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/>
              <a:t>Introduction to Information Systems (Chapter 8)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0901C1-74C0-42DA-B1F9-16AA74516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681422-732B-6F41-A385-6EC0170B8CF2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37B07AC-FE1C-7F4F-C8EB-C897788B7E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9736" y="69031"/>
            <a:ext cx="6106264" cy="519682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D9BB115-8B1C-CCD4-7574-4802C7A6A9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17913" y="5265851"/>
            <a:ext cx="2878087" cy="881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4312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7EE72-3726-41E0-A64F-9CF65A0B57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7329"/>
            <a:ext cx="10515600" cy="643338"/>
          </a:xfrm>
        </p:spPr>
        <p:txBody>
          <a:bodyPr>
            <a:noAutofit/>
          </a:bodyPr>
          <a:lstStyle/>
          <a:p>
            <a:r>
              <a:rPr lang="en-US" dirty="0"/>
              <a:t>Virtual Collaborative Working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981787-ABCB-4D15-B286-A4E6731C6B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04913"/>
            <a:ext cx="3553800" cy="4781550"/>
          </a:xfrm>
        </p:spPr>
        <p:txBody>
          <a:bodyPr>
            <a:normAutofit/>
          </a:bodyPr>
          <a:lstStyle/>
          <a:p>
            <a:r>
              <a:rPr lang="en-US" dirty="0"/>
              <a:t>A </a:t>
            </a:r>
            <a:r>
              <a:rPr lang="en-US" dirty="0">
                <a:solidFill>
                  <a:schemeClr val="accent2"/>
                </a:solidFill>
              </a:rPr>
              <a:t>virtual boardroom</a:t>
            </a:r>
          </a:p>
          <a:p>
            <a:r>
              <a:rPr lang="en-US" dirty="0">
                <a:solidFill>
                  <a:schemeClr val="accent2"/>
                </a:solidFill>
              </a:rPr>
              <a:t>Virtual meetings</a:t>
            </a:r>
          </a:p>
          <a:p>
            <a:r>
              <a:rPr lang="en-US" dirty="0">
                <a:solidFill>
                  <a:schemeClr val="accent2"/>
                </a:solidFill>
              </a:rPr>
              <a:t>Interactive video</a:t>
            </a:r>
          </a:p>
          <a:p>
            <a:r>
              <a:rPr lang="en-US" dirty="0"/>
              <a:t>Computer Supported Collaborative Working (</a:t>
            </a:r>
            <a:r>
              <a:rPr lang="en-US" dirty="0">
                <a:solidFill>
                  <a:schemeClr val="accent2"/>
                </a:solidFill>
              </a:rPr>
              <a:t>CSCW</a:t>
            </a:r>
            <a:r>
              <a:rPr lang="en-US" dirty="0"/>
              <a:t>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17BA3C-98A7-4ECB-886F-3E14B224E2B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May 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CC0306-CC9F-4D76-891C-BEFE2359F4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/>
              <a:t>Introduction to Information Systems (Chapter 8)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F050A6-8FC1-4DAD-8D36-6E7929856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681422-732B-6F41-A385-6EC0170B8CF2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67EA468-2C5F-D60E-3AFF-8DB42EAED0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7814" y="1066923"/>
            <a:ext cx="7354186" cy="491954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7338C13-0C75-7EB2-A0DD-C2E012D0EC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1707" y="5029376"/>
            <a:ext cx="2743200" cy="957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9068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74DBFE6-609E-49AA-376D-77082D7F88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CCD11D7-DE0F-CBA8-E3FF-34BED24A97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65201" y="6356350"/>
            <a:ext cx="6569446" cy="365125"/>
          </a:xfr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Introduction to Information Systems (Chapter 8)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45511E-09B6-5DD9-C79E-287C8492440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24800" y="6356350"/>
            <a:ext cx="2743200" cy="365125"/>
          </a:xfrm>
        </p:spPr>
        <p:txBody>
          <a:bodyPr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May 2025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C6C313-0073-A997-0DEC-2F3F88A8AA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44200" y="6356350"/>
            <a:ext cx="609600" cy="365125"/>
          </a:xfrm>
        </p:spPr>
        <p:txBody>
          <a:bodyPr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7D681422-732B-6F41-A385-6EC0170B8CF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E6CF5631-A57A-AEBB-00C5-3A91C64E6C7F}"/>
              </a:ext>
            </a:extLst>
          </p:cNvPr>
          <p:cNvSpPr txBox="1">
            <a:spLocks/>
          </p:cNvSpPr>
          <p:nvPr/>
        </p:nvSpPr>
        <p:spPr>
          <a:xfrm>
            <a:off x="122732" y="2002971"/>
            <a:ext cx="7802068" cy="4353379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25051868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7EE72-3726-41E0-A64F-9CF65A0B57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7329"/>
            <a:ext cx="10515600" cy="643338"/>
          </a:xfrm>
        </p:spPr>
        <p:txBody>
          <a:bodyPr>
            <a:noAutofit/>
          </a:bodyPr>
          <a:lstStyle/>
          <a:p>
            <a:r>
              <a:rPr lang="en-US" dirty="0"/>
              <a:t>Email and Privacy Considerations</a:t>
            </a:r>
            <a:endParaRPr lang="en-GB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31422CAC-D6CB-0848-BB3E-4B32A4D5F7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04545"/>
            <a:ext cx="10515600" cy="4782187"/>
          </a:xfrm>
        </p:spPr>
        <p:txBody>
          <a:bodyPr/>
          <a:lstStyle/>
          <a:p>
            <a:r>
              <a:rPr lang="en-GB" dirty="0"/>
              <a:t>When you delete email, remember that </a:t>
            </a:r>
            <a:r>
              <a:rPr lang="en-GB" dirty="0">
                <a:solidFill>
                  <a:schemeClr val="accent2"/>
                </a:solidFill>
              </a:rPr>
              <a:t>copies are stored elsewhere</a:t>
            </a:r>
            <a:r>
              <a:rPr lang="en-GB" dirty="0"/>
              <a:t>, such as on the </a:t>
            </a:r>
            <a:r>
              <a:rPr lang="en-GB" dirty="0">
                <a:solidFill>
                  <a:schemeClr val="accent2"/>
                </a:solidFill>
              </a:rPr>
              <a:t>server’s backup media</a:t>
            </a:r>
            <a:r>
              <a:rPr lang="en-GB" dirty="0"/>
              <a:t>. Legal authorities can retrieve it, and so can </a:t>
            </a:r>
            <a:r>
              <a:rPr lang="en-GB" dirty="0">
                <a:solidFill>
                  <a:schemeClr val="accent2"/>
                </a:solidFill>
              </a:rPr>
              <a:t>employers if it is company email</a:t>
            </a:r>
            <a:r>
              <a:rPr lang="en-GB" dirty="0"/>
              <a:t>.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A64E93-F30B-4AAF-BBEB-95BEEE0DE67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May 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9095C2-1DE5-428B-8B56-AA84993A3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/>
              <a:t>Introduction to Information Systems (Chapter 8)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C7287F-11FF-4508-8D40-CBDE719BE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681422-732B-6F41-A385-6EC0170B8CF2}" type="slidenum">
              <a:rPr lang="en-US" smtClean="0"/>
              <a:pPr/>
              <a:t>20</a:t>
            </a:fld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B2CB2C3-53BE-3EDF-433B-0D2FFDBC7DA6}"/>
              </a:ext>
            </a:extLst>
          </p:cNvPr>
          <p:cNvGrpSpPr/>
          <p:nvPr/>
        </p:nvGrpSpPr>
        <p:grpSpPr>
          <a:xfrm>
            <a:off x="1086844" y="3108676"/>
            <a:ext cx="10086046" cy="2544411"/>
            <a:chOff x="1052977" y="3108676"/>
            <a:chExt cx="10086046" cy="2544411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4F58CA01-AA22-036C-FBE5-96E63838AB89}"/>
                </a:ext>
              </a:extLst>
            </p:cNvPr>
            <p:cNvGrpSpPr/>
            <p:nvPr/>
          </p:nvGrpSpPr>
          <p:grpSpPr>
            <a:xfrm>
              <a:off x="1052977" y="3108676"/>
              <a:ext cx="10086046" cy="2544411"/>
              <a:chOff x="838200" y="3108676"/>
              <a:chExt cx="10086046" cy="2544411"/>
            </a:xfrm>
          </p:grpSpPr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3CB8D57F-90CD-A04F-7A39-366AAB6E45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38200" y="3108676"/>
                <a:ext cx="10086046" cy="2544411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88900" cap="sq">
                <a:solidFill>
                  <a:srgbClr val="FFFFFF"/>
                </a:solidFill>
                <a:miter lim="800000"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FFD41FFD-E885-8DB2-A2DB-A5D6290B8AF8}"/>
                  </a:ext>
                </a:extLst>
              </p:cNvPr>
              <p:cNvSpPr/>
              <p:nvPr/>
            </p:nvSpPr>
            <p:spPr>
              <a:xfrm>
                <a:off x="1736333" y="5373384"/>
                <a:ext cx="1845067" cy="279703"/>
              </a:xfrm>
              <a:prstGeom prst="rect">
                <a:avLst/>
              </a:prstGeom>
              <a:noFill/>
              <a:ln w="190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EEE82C5-F940-336E-B6E6-65D3637BC0CD}"/>
                </a:ext>
              </a:extLst>
            </p:cNvPr>
            <p:cNvSpPr/>
            <p:nvPr/>
          </p:nvSpPr>
          <p:spPr>
            <a:xfrm>
              <a:off x="6378222" y="5068711"/>
              <a:ext cx="4760801" cy="5843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565477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7EE72-3726-41E0-A64F-9CF65A0B57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7329"/>
            <a:ext cx="10515600" cy="643338"/>
          </a:xfrm>
        </p:spPr>
        <p:txBody>
          <a:bodyPr>
            <a:noAutofit/>
          </a:bodyPr>
          <a:lstStyle/>
          <a:p>
            <a:r>
              <a:rPr lang="en-US" dirty="0"/>
              <a:t>Definitions</a:t>
            </a:r>
            <a:endParaRPr lang="en-GB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8E444DAF-03CB-0507-12F2-3FA225B8C4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04545"/>
            <a:ext cx="10515600" cy="4782187"/>
          </a:xfrm>
        </p:spPr>
        <p:txBody>
          <a:bodyPr>
            <a:normAutofit lnSpcReduction="10000"/>
          </a:bodyPr>
          <a:lstStyle/>
          <a:p>
            <a:r>
              <a:rPr lang="en-GB" dirty="0"/>
              <a:t>Use proper spelling and grammar in your communications at work, at least until you’re sure you have a clear understanding of the corporate culture.</a:t>
            </a:r>
          </a:p>
          <a:p>
            <a:pPr lvl="1"/>
            <a:r>
              <a:rPr lang="en-GB" dirty="0"/>
              <a:t>Avoid “</a:t>
            </a:r>
            <a:r>
              <a:rPr lang="en-GB" dirty="0" err="1"/>
              <a:t>textisms</a:t>
            </a:r>
            <a:r>
              <a:rPr lang="en-GB" dirty="0"/>
              <a:t>”, such as “cul8tr” (see you later).</a:t>
            </a:r>
          </a:p>
          <a:p>
            <a:r>
              <a:rPr lang="en-GB" dirty="0">
                <a:solidFill>
                  <a:schemeClr val="accent2"/>
                </a:solidFill>
              </a:rPr>
              <a:t>Presence Awareness</a:t>
            </a:r>
          </a:p>
          <a:p>
            <a:pPr lvl="1"/>
            <a:r>
              <a:rPr lang="en-GB" dirty="0"/>
              <a:t>Feature that allows users to display their current status to their contacts, colleagues, </a:t>
            </a:r>
            <a:r>
              <a:rPr lang="en-US" dirty="0"/>
              <a:t>or buddy list.</a:t>
            </a:r>
            <a:endParaRPr lang="en-GB" dirty="0"/>
          </a:p>
          <a:p>
            <a:r>
              <a:rPr lang="en-GB" dirty="0">
                <a:solidFill>
                  <a:schemeClr val="accent2"/>
                </a:solidFill>
              </a:rPr>
              <a:t>War Room</a:t>
            </a:r>
          </a:p>
          <a:p>
            <a:pPr lvl="1"/>
            <a:r>
              <a:rPr lang="en-GB" dirty="0"/>
              <a:t>A large area in which team members on the same project work closely together</a:t>
            </a:r>
          </a:p>
          <a:p>
            <a:pPr lvl="1"/>
            <a:r>
              <a:rPr lang="en-GB" dirty="0"/>
              <a:t>Facilitate meetings with whiteboards, large digital displays, and other tools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E108F7-55A7-4B27-870B-F16DCF41CDE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May 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FBABE9-DF11-42C6-ACD3-9D12FAB32F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/>
              <a:t>Introduction to Information Systems (Chapter 8)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0D59F8-E933-42EF-823F-AEC9422268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681422-732B-6F41-A385-6EC0170B8CF2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3892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7EE72-3726-41E0-A64F-9CF65A0B57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7329"/>
            <a:ext cx="10515600" cy="643338"/>
          </a:xfrm>
        </p:spPr>
        <p:txBody>
          <a:bodyPr>
            <a:noAutofit/>
          </a:bodyPr>
          <a:lstStyle/>
          <a:p>
            <a:r>
              <a:rPr lang="en-US" dirty="0"/>
              <a:t>Terms and Definitions</a:t>
            </a:r>
            <a:endParaRPr lang="en-GB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D74AA9FF-1926-DEA1-8747-7E0F2A571D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04545"/>
            <a:ext cx="10515600" cy="478218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Shared Workspace</a:t>
            </a:r>
          </a:p>
          <a:p>
            <a:pPr lvl="1"/>
            <a:r>
              <a:rPr lang="en-GB" dirty="0"/>
              <a:t>An area on a server in which team members can post documents, maintain membership lists, feature news and announcements, and collaborate on edits and updates.</a:t>
            </a:r>
          </a:p>
          <a:p>
            <a:r>
              <a:rPr lang="en-US" dirty="0">
                <a:solidFill>
                  <a:schemeClr val="accent2"/>
                </a:solidFill>
              </a:rPr>
              <a:t>Telepresence</a:t>
            </a:r>
          </a:p>
          <a:p>
            <a:pPr lvl="1"/>
            <a:r>
              <a:rPr lang="en-GB" dirty="0"/>
              <a:t>The impression created when remote participants in an interactive video meeting are almost life-sized and vividly clear; useful for </a:t>
            </a:r>
            <a:r>
              <a:rPr lang="en-US" dirty="0"/>
              <a:t>sensitive negotiations.</a:t>
            </a:r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FF7252E-2188-479B-B6E2-C1192F6E2DD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May 2025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E5137B-263C-4C12-B8D0-6D90918E3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/>
              <a:t>Introduction to Information Systems (Chapter 8)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EA5B53-CC7A-4147-A3DE-C18396F5D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681422-732B-6F41-A385-6EC0170B8CF2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9876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74DBFE6-609E-49AA-376D-77082D7F88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CCD11D7-DE0F-CBA8-E3FF-34BED24A97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65201" y="6356350"/>
            <a:ext cx="6569446" cy="365125"/>
          </a:xfr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Introduction to Information Systems (Chapter 8)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45511E-09B6-5DD9-C79E-287C8492440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24800" y="6356350"/>
            <a:ext cx="2743200" cy="365125"/>
          </a:xfrm>
        </p:spPr>
        <p:txBody>
          <a:bodyPr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May 2025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C6C313-0073-A997-0DEC-2F3F88A8AA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44200" y="6356350"/>
            <a:ext cx="609600" cy="365125"/>
          </a:xfrm>
        </p:spPr>
        <p:txBody>
          <a:bodyPr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7D681422-732B-6F41-A385-6EC0170B8CF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E6CF5631-A57A-AEBB-00C5-3A91C64E6C7F}"/>
              </a:ext>
            </a:extLst>
          </p:cNvPr>
          <p:cNvSpPr txBox="1">
            <a:spLocks/>
          </p:cNvSpPr>
          <p:nvPr/>
        </p:nvSpPr>
        <p:spPr>
          <a:xfrm>
            <a:off x="122732" y="2002971"/>
            <a:ext cx="7802068" cy="4353379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6000" dirty="0">
                <a:solidFill>
                  <a:schemeClr val="bg1"/>
                </a:solidFill>
                <a:latin typeface="Calibri" panose="020F0502020204030204" pitchFamily="34" charset="0"/>
              </a:rPr>
              <a:t>Web 2.0 Collaborative Technologies</a:t>
            </a:r>
          </a:p>
        </p:txBody>
      </p:sp>
    </p:spTree>
    <p:extLst>
      <p:ext uri="{BB962C8B-B14F-4D97-AF65-F5344CB8AC3E}">
        <p14:creationId xmlns:p14="http://schemas.microsoft.com/office/powerpoint/2010/main" val="22556559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7EE72-3726-41E0-A64F-9CF65A0B57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7329"/>
            <a:ext cx="10515600" cy="643338"/>
          </a:xfrm>
        </p:spPr>
        <p:txBody>
          <a:bodyPr>
            <a:noAutofit/>
          </a:bodyPr>
          <a:lstStyle/>
          <a:p>
            <a:r>
              <a:rPr lang="en-US" dirty="0"/>
              <a:t>Blogs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981787-ABCB-4D15-B286-A4E6731C6B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04913"/>
            <a:ext cx="10515600" cy="478155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Blogs</a:t>
            </a:r>
            <a:r>
              <a:rPr lang="en-US" dirty="0"/>
              <a:t> (short for web log) is a website with:</a:t>
            </a:r>
          </a:p>
          <a:p>
            <a:pPr lvl="1"/>
            <a:r>
              <a:rPr lang="en-US" dirty="0"/>
              <a:t>An ongoing commentary</a:t>
            </a:r>
          </a:p>
          <a:p>
            <a:pPr lvl="1"/>
            <a:r>
              <a:rPr lang="en-US" dirty="0"/>
              <a:t>Images</a:t>
            </a:r>
          </a:p>
          <a:p>
            <a:pPr lvl="1"/>
            <a:r>
              <a:rPr lang="en-US" dirty="0"/>
              <a:t>Links</a:t>
            </a:r>
          </a:p>
          <a:p>
            <a:r>
              <a:rPr lang="en-US" dirty="0"/>
              <a:t>Some blogs are personal hobbies, and others are online magazines</a:t>
            </a:r>
          </a:p>
          <a:p>
            <a:r>
              <a:rPr lang="en-US" dirty="0"/>
              <a:t>Organizations use blogs:</a:t>
            </a:r>
          </a:p>
          <a:p>
            <a:pPr lvl="1"/>
            <a:r>
              <a:rPr lang="en-US" dirty="0">
                <a:solidFill>
                  <a:schemeClr val="accent2"/>
                </a:solidFill>
              </a:rPr>
              <a:t>To build knowledge</a:t>
            </a:r>
          </a:p>
          <a:p>
            <a:pPr lvl="1"/>
            <a:r>
              <a:rPr lang="en-US" dirty="0">
                <a:solidFill>
                  <a:schemeClr val="accent2"/>
                </a:solidFill>
              </a:rPr>
              <a:t>For marketing and communications</a:t>
            </a:r>
          </a:p>
          <a:p>
            <a:r>
              <a:rPr lang="en-US" dirty="0">
                <a:solidFill>
                  <a:schemeClr val="accent2"/>
                </a:solidFill>
              </a:rPr>
              <a:t>Frequent </a:t>
            </a:r>
            <a:r>
              <a:rPr lang="en-US" dirty="0"/>
              <a:t>updates are necessary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4CE64C-0027-400A-8B70-7EA498EC51D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May 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E3439C-128A-45C6-A563-C7340780EA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/>
              <a:t>Introduction to Information Systems (Chapter 8)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307018-A784-4277-961E-211187B9EB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681422-732B-6F41-A385-6EC0170B8CF2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5127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7EE72-3726-41E0-A64F-9CF65A0B57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7329"/>
            <a:ext cx="10515600" cy="643338"/>
          </a:xfrm>
        </p:spPr>
        <p:txBody>
          <a:bodyPr>
            <a:noAutofit/>
          </a:bodyPr>
          <a:lstStyle/>
          <a:p>
            <a:r>
              <a:rPr lang="en-US" dirty="0"/>
              <a:t>Typical Corporate Blogs</a:t>
            </a:r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0957CE-D2B8-4082-AAC8-2ABC4BBF80C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May 2025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145363-9245-4638-88A4-F58ED9DA78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/>
              <a:t>Introduction to Information Systems (Chapter 8)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C861FB-542D-4A0D-804B-55763F4DF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681422-732B-6F41-A385-6EC0170B8CF2}" type="slidenum">
              <a:rPr lang="en-US" smtClean="0"/>
              <a:pPr/>
              <a:t>25</a:t>
            </a:fld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695CD31-D6D2-61D8-E159-490830DF4D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149" y="1523467"/>
            <a:ext cx="11644611" cy="381106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E6620AB-1E20-E651-EAE0-EA2C747DDD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4130" y="5475478"/>
            <a:ext cx="3046453" cy="782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8095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7EE72-3726-41E0-A64F-9CF65A0B57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7329"/>
            <a:ext cx="10515600" cy="643338"/>
          </a:xfrm>
        </p:spPr>
        <p:txBody>
          <a:bodyPr>
            <a:noAutofit/>
          </a:bodyPr>
          <a:lstStyle/>
          <a:p>
            <a:r>
              <a:rPr lang="en-US" dirty="0"/>
              <a:t>Wikis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981787-ABCB-4D15-B286-A4E6731C6B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04913"/>
            <a:ext cx="10515600" cy="4781550"/>
          </a:xfrm>
        </p:spPr>
        <p:txBody>
          <a:bodyPr>
            <a:normAutofit/>
          </a:bodyPr>
          <a:lstStyle/>
          <a:p>
            <a:r>
              <a:rPr lang="en-GB" dirty="0"/>
              <a:t>Web software frequently used to </a:t>
            </a:r>
            <a:r>
              <a:rPr lang="en-GB" dirty="0">
                <a:solidFill>
                  <a:schemeClr val="accent2"/>
                </a:solidFill>
              </a:rPr>
              <a:t>build knowledge bases </a:t>
            </a:r>
            <a:r>
              <a:rPr lang="en-GB" dirty="0"/>
              <a:t>that </a:t>
            </a:r>
            <a:r>
              <a:rPr lang="en-GB" dirty="0">
                <a:solidFill>
                  <a:schemeClr val="accent2"/>
                </a:solidFill>
              </a:rPr>
              <a:t>allows users to add and </a:t>
            </a:r>
            <a:r>
              <a:rPr lang="en-US" dirty="0">
                <a:solidFill>
                  <a:schemeClr val="accent2"/>
                </a:solidFill>
              </a:rPr>
              <a:t>edit interlinked web pages</a:t>
            </a:r>
            <a:r>
              <a:rPr lang="en-US" dirty="0"/>
              <a:t>.</a:t>
            </a:r>
          </a:p>
          <a:p>
            <a:r>
              <a:rPr lang="en-US" dirty="0"/>
              <a:t>Wikis can be found in a range of applications which include:</a:t>
            </a:r>
          </a:p>
          <a:p>
            <a:pPr lvl="1"/>
            <a:r>
              <a:rPr lang="en-US" dirty="0"/>
              <a:t>Encyclopedia publications (e.g., </a:t>
            </a:r>
            <a:r>
              <a:rPr lang="en-US" dirty="0">
                <a:solidFill>
                  <a:schemeClr val="accent2"/>
                </a:solidFill>
              </a:rPr>
              <a:t>Wikipedia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Websites designed to provide information </a:t>
            </a:r>
          </a:p>
          <a:p>
            <a:r>
              <a:rPr lang="en-US" dirty="0"/>
              <a:t> Wikis provide a basis for interactivity including:</a:t>
            </a:r>
          </a:p>
          <a:p>
            <a:pPr lvl="1"/>
            <a:r>
              <a:rPr lang="en-US" dirty="0"/>
              <a:t>Users </a:t>
            </a:r>
            <a:r>
              <a:rPr lang="en-US" dirty="0">
                <a:solidFill>
                  <a:schemeClr val="accent2"/>
                </a:solidFill>
              </a:rPr>
              <a:t>adding</a:t>
            </a:r>
            <a:r>
              <a:rPr lang="en-US" dirty="0"/>
              <a:t>, </a:t>
            </a:r>
            <a:r>
              <a:rPr lang="en-US" dirty="0">
                <a:solidFill>
                  <a:schemeClr val="accent2"/>
                </a:solidFill>
              </a:rPr>
              <a:t>editing</a:t>
            </a:r>
            <a:r>
              <a:rPr lang="en-US" dirty="0"/>
              <a:t>, and </a:t>
            </a:r>
            <a:r>
              <a:rPr lang="en-US" dirty="0">
                <a:solidFill>
                  <a:schemeClr val="accent2"/>
                </a:solidFill>
              </a:rPr>
              <a:t>commenting</a:t>
            </a:r>
            <a:r>
              <a:rPr lang="en-US" dirty="0"/>
              <a:t> on interlinked pages</a:t>
            </a:r>
          </a:p>
          <a:p>
            <a:r>
              <a:rPr lang="en-US" dirty="0"/>
              <a:t>Organizations use wikis: </a:t>
            </a:r>
          </a:p>
          <a:p>
            <a:pPr lvl="1"/>
            <a:r>
              <a:rPr lang="en-US" dirty="0">
                <a:solidFill>
                  <a:schemeClr val="accent2"/>
                </a:solidFill>
              </a:rPr>
              <a:t>To centralise documents and store knowledge</a:t>
            </a:r>
          </a:p>
          <a:p>
            <a:pPr lvl="1"/>
            <a:r>
              <a:rPr lang="en-US" dirty="0"/>
              <a:t>Needs to be </a:t>
            </a:r>
            <a:r>
              <a:rPr lang="en-US" dirty="0">
                <a:solidFill>
                  <a:schemeClr val="accent2"/>
                </a:solidFill>
              </a:rPr>
              <a:t>updated</a:t>
            </a:r>
            <a:r>
              <a:rPr lang="en-US" dirty="0"/>
              <a:t> to reflect the </a:t>
            </a:r>
            <a:r>
              <a:rPr lang="en-US" dirty="0">
                <a:solidFill>
                  <a:schemeClr val="accent2"/>
                </a:solidFill>
              </a:rPr>
              <a:t>current state of the organization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49E078-A2FA-4E4F-8630-2949E13AE5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May 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950818-C523-4D9C-B8C8-0F7953A7CB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/>
              <a:t>Introduction to Information Systems (Chapter 8)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1DBFCE-4FFC-4D53-A162-496DBA0D1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681422-732B-6F41-A385-6EC0170B8CF2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5211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7EE72-3726-41E0-A64F-9CF65A0B57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7329"/>
            <a:ext cx="10515600" cy="643338"/>
          </a:xfrm>
        </p:spPr>
        <p:txBody>
          <a:bodyPr>
            <a:noAutofit/>
          </a:bodyPr>
          <a:lstStyle/>
          <a:p>
            <a:r>
              <a:rPr lang="en-US" dirty="0"/>
              <a:t>Bias on Wikis</a:t>
            </a:r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058BA4E-40B3-497F-971F-A22A9F5B670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May 2025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3EF2B7-3045-48F5-920E-AEB442FAFF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/>
              <a:t>Introduction to Information Systems (Chapter 8)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10E4A5-E651-47F1-A82E-A591EF949C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681422-732B-6F41-A385-6EC0170B8CF2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57C057C-3269-3D1F-0D85-9A5E98D48F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562" y="2271605"/>
            <a:ext cx="10650876" cy="2314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1808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7EE72-3726-41E0-A64F-9CF65A0B57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7329"/>
            <a:ext cx="10515600" cy="643338"/>
          </a:xfrm>
        </p:spPr>
        <p:txBody>
          <a:bodyPr>
            <a:noAutofit/>
          </a:bodyPr>
          <a:lstStyle/>
          <a:p>
            <a:r>
              <a:rPr lang="en-US" dirty="0"/>
              <a:t>Social Networking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981787-ABCB-4D15-B286-A4E6731C6B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04913"/>
            <a:ext cx="10515600" cy="478155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Social networking is made possible by </a:t>
            </a:r>
            <a:r>
              <a:rPr lang="en-US" dirty="0">
                <a:solidFill>
                  <a:schemeClr val="accent2"/>
                </a:solidFill>
              </a:rPr>
              <a:t>Web 2.0 technologies</a:t>
            </a:r>
          </a:p>
          <a:p>
            <a:r>
              <a:rPr lang="en-US" dirty="0"/>
              <a:t>Recognised as platforms there are </a:t>
            </a:r>
            <a:r>
              <a:rPr lang="en-US" dirty="0">
                <a:solidFill>
                  <a:schemeClr val="accent2"/>
                </a:solidFill>
              </a:rPr>
              <a:t>many social networking applications with a global reach</a:t>
            </a:r>
          </a:p>
          <a:p>
            <a:r>
              <a:rPr lang="en-US" dirty="0"/>
              <a:t>The first social network was arguably </a:t>
            </a:r>
            <a:r>
              <a:rPr lang="en-US" dirty="0">
                <a:solidFill>
                  <a:schemeClr val="accent2"/>
                </a:solidFill>
              </a:rPr>
              <a:t>Facebook</a:t>
            </a:r>
            <a:r>
              <a:rPr lang="en-US" dirty="0"/>
              <a:t>, but many have </a:t>
            </a:r>
            <a:r>
              <a:rPr lang="en-US" dirty="0">
                <a:solidFill>
                  <a:schemeClr val="accent2"/>
                </a:solidFill>
              </a:rPr>
              <a:t>started and closed over time</a:t>
            </a:r>
          </a:p>
          <a:p>
            <a:r>
              <a:rPr lang="en-US" dirty="0"/>
              <a:t>The primary purpose of social networks was </a:t>
            </a:r>
            <a:r>
              <a:rPr lang="en-US" dirty="0">
                <a:solidFill>
                  <a:schemeClr val="accent2"/>
                </a:solidFill>
              </a:rPr>
              <a:t>personal communication </a:t>
            </a:r>
            <a:r>
              <a:rPr lang="en-US" dirty="0"/>
              <a:t>and </a:t>
            </a:r>
            <a:r>
              <a:rPr lang="en-US" dirty="0">
                <a:solidFill>
                  <a:schemeClr val="accent2"/>
                </a:solidFill>
              </a:rPr>
              <a:t>knowledge sharing </a:t>
            </a:r>
            <a:r>
              <a:rPr lang="en-US" dirty="0"/>
              <a:t>between individuals and groups</a:t>
            </a:r>
          </a:p>
          <a:p>
            <a:r>
              <a:rPr lang="en-US" dirty="0"/>
              <a:t>However: social network platforms </a:t>
            </a:r>
            <a:r>
              <a:rPr lang="en-US" dirty="0">
                <a:solidFill>
                  <a:schemeClr val="accent2"/>
                </a:solidFill>
              </a:rPr>
              <a:t>have evolved into:</a:t>
            </a:r>
          </a:p>
          <a:p>
            <a:pPr lvl="1"/>
            <a:r>
              <a:rPr lang="en-US" dirty="0">
                <a:solidFill>
                  <a:schemeClr val="accent2"/>
                </a:solidFill>
              </a:rPr>
              <a:t>Marketing pages</a:t>
            </a:r>
          </a:p>
          <a:p>
            <a:pPr lvl="1"/>
            <a:r>
              <a:rPr lang="en-US" dirty="0">
                <a:solidFill>
                  <a:schemeClr val="accent2"/>
                </a:solidFill>
              </a:rPr>
              <a:t>Fund-raising pages</a:t>
            </a:r>
          </a:p>
          <a:p>
            <a:pPr lvl="1"/>
            <a:r>
              <a:rPr lang="en-US" dirty="0">
                <a:solidFill>
                  <a:schemeClr val="accent2"/>
                </a:solidFill>
              </a:rPr>
              <a:t>Social program pages including non-profit promotional activities 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424DBF-A544-4C65-9495-9954CC92FC3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May 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71125F-3048-461E-B01E-DF5BEFB0AA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/>
              <a:t>Introduction to Information Systems (Chapter 8)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95DB32-CC0A-48E8-ACE8-541E15158F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681422-732B-6F41-A385-6EC0170B8CF2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1639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BCF4E433-3FC1-95C4-060E-ADA0DCD425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98769"/>
            <a:ext cx="12192000" cy="535758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DB7EE72-3726-41E0-A64F-9CF65A0B57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7329"/>
            <a:ext cx="10515600" cy="643338"/>
          </a:xfrm>
        </p:spPr>
        <p:txBody>
          <a:bodyPr>
            <a:noAutofit/>
          </a:bodyPr>
          <a:lstStyle/>
          <a:p>
            <a:r>
              <a:rPr lang="en-US" dirty="0"/>
              <a:t>Social Networking</a:t>
            </a:r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E442D87-3C55-4C41-A2CA-113F5A74E0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May 2025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DD68A4-2A97-445F-A160-EE28DD59B4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/>
              <a:t>Introduction to Information Systems (Chapter 8)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946F86-A2EB-4942-8012-F443F128F3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681422-732B-6F41-A385-6EC0170B8CF2}" type="slidenum">
              <a:rPr lang="en-US" smtClean="0"/>
              <a:pPr/>
              <a:t>29</a:t>
            </a:fld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672518B-C517-1356-3ECF-BF76B4ADC3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03068" y="4736777"/>
            <a:ext cx="3110410" cy="1619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1741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722D38B-0748-4592-874B-735ED6A3757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May 2025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932470-EB4A-443D-B453-E9C4FB2867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/>
              <a:t>Introduction to Information Systems (Chapter 8)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90D8E2-98E7-48A0-A717-9276CE1DE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681422-732B-6F41-A385-6EC0170B8CF2}" type="slidenum">
              <a:rPr lang="en-US" smtClean="0"/>
              <a:pPr/>
              <a:t>3</a:t>
            </a:fld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A4A52D1-D190-788B-043C-EFC90748E103}"/>
              </a:ext>
            </a:extLst>
          </p:cNvPr>
          <p:cNvGrpSpPr/>
          <p:nvPr/>
        </p:nvGrpSpPr>
        <p:grpSpPr>
          <a:xfrm>
            <a:off x="1558398" y="-11532"/>
            <a:ext cx="8736307" cy="6869532"/>
            <a:chOff x="1558398" y="-11532"/>
            <a:chExt cx="8736307" cy="6869532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EA6608BC-DD9F-6124-B725-703B0E6E4E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58398" y="-11532"/>
              <a:ext cx="8736307" cy="6869532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AC5C280-112D-624E-93F1-489ECF92D54B}"/>
                </a:ext>
              </a:extLst>
            </p:cNvPr>
            <p:cNvSpPr/>
            <p:nvPr/>
          </p:nvSpPr>
          <p:spPr>
            <a:xfrm>
              <a:off x="1558398" y="3215811"/>
              <a:ext cx="547804" cy="24657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576786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7EE72-3726-41E0-A64F-9CF65A0B57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7329"/>
            <a:ext cx="10515600" cy="643338"/>
          </a:xfrm>
        </p:spPr>
        <p:txBody>
          <a:bodyPr>
            <a:noAutofit/>
          </a:bodyPr>
          <a:lstStyle/>
          <a:p>
            <a:r>
              <a:rPr lang="en-US" dirty="0"/>
              <a:t>Facebook Usage (2013)</a:t>
            </a:r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F967D44-C527-431F-A82B-5B83B36C3F7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May 2025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9AC608-D60D-44B4-813F-6BD7715ABF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/>
              <a:t>Introduction to Information Systems (Chapter 8)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086BAF-245A-42F3-A9F5-C1FBF913D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681422-732B-6F41-A385-6EC0170B8CF2}" type="slidenum">
              <a:rPr lang="en-US" smtClean="0"/>
              <a:pPr/>
              <a:t>30</a:t>
            </a:fld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1E83B0F-05A8-A17E-610E-1D8F12C2C1A5}"/>
              </a:ext>
            </a:extLst>
          </p:cNvPr>
          <p:cNvGrpSpPr/>
          <p:nvPr/>
        </p:nvGrpSpPr>
        <p:grpSpPr>
          <a:xfrm>
            <a:off x="1211298" y="1321795"/>
            <a:ext cx="9769403" cy="4812682"/>
            <a:chOff x="1211298" y="1321795"/>
            <a:chExt cx="9769403" cy="4812682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778A8DAA-C5E7-6F37-4C1D-D64147AEA3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11298" y="1321796"/>
              <a:ext cx="9769403" cy="4812681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F012EDC-37A7-3259-91FA-FCC8EA2D9F48}"/>
                </a:ext>
              </a:extLst>
            </p:cNvPr>
            <p:cNvSpPr/>
            <p:nvPr/>
          </p:nvSpPr>
          <p:spPr>
            <a:xfrm>
              <a:off x="8044665" y="1321795"/>
              <a:ext cx="2936036" cy="10926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231130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7EE72-3726-41E0-A64F-9CF65A0B57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7329"/>
            <a:ext cx="10515600" cy="643338"/>
          </a:xfrm>
        </p:spPr>
        <p:txBody>
          <a:bodyPr>
            <a:noAutofit/>
          </a:bodyPr>
          <a:lstStyle/>
          <a:p>
            <a:r>
              <a:rPr lang="en-US" dirty="0"/>
              <a:t>Microblogging (1)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981787-ABCB-4D15-B286-A4E6731C6B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04913"/>
            <a:ext cx="10515600" cy="478155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Microblogging</a:t>
            </a:r>
            <a:r>
              <a:rPr lang="en-US" dirty="0"/>
              <a:t> is a form of blogging in which:</a:t>
            </a:r>
          </a:p>
          <a:p>
            <a:pPr lvl="1"/>
            <a:r>
              <a:rPr lang="en-US" dirty="0"/>
              <a:t>The posts are  quite short, containing a brief sentence fragment and perhaps a link to another web resource or video</a:t>
            </a:r>
          </a:p>
          <a:p>
            <a:r>
              <a:rPr lang="en-US" dirty="0"/>
              <a:t>A typical application is </a:t>
            </a:r>
            <a:r>
              <a:rPr lang="en-US" dirty="0">
                <a:solidFill>
                  <a:schemeClr val="accent2"/>
                </a:solidFill>
              </a:rPr>
              <a:t>Twitter</a:t>
            </a:r>
            <a:r>
              <a:rPr lang="en-US" dirty="0"/>
              <a:t> with links using </a:t>
            </a:r>
            <a:r>
              <a:rPr lang="en-US" dirty="0">
                <a:solidFill>
                  <a:schemeClr val="accent2"/>
                </a:solidFill>
              </a:rPr>
              <a:t>hashtags</a:t>
            </a:r>
            <a:r>
              <a:rPr lang="en-US" dirty="0"/>
              <a:t> (a </a:t>
            </a:r>
            <a:r>
              <a:rPr lang="en-US" dirty="0">
                <a:solidFill>
                  <a:schemeClr val="accent2"/>
                </a:solidFill>
              </a:rPr>
              <a:t>keyword</a:t>
            </a:r>
            <a:r>
              <a:rPr lang="en-US" dirty="0"/>
              <a:t> with </a:t>
            </a:r>
            <a:r>
              <a:rPr lang="en-US" dirty="0">
                <a:solidFill>
                  <a:schemeClr val="accent2"/>
                </a:solidFill>
              </a:rPr>
              <a:t>#</a:t>
            </a:r>
            <a:r>
              <a:rPr lang="en-US" dirty="0"/>
              <a:t>)</a:t>
            </a:r>
          </a:p>
          <a:p>
            <a:r>
              <a:rPr lang="en-US" dirty="0"/>
              <a:t>Twitter is used  for </a:t>
            </a:r>
            <a:r>
              <a:rPr lang="en-US" dirty="0">
                <a:solidFill>
                  <a:schemeClr val="accent2"/>
                </a:solidFill>
              </a:rPr>
              <a:t>personal uses </a:t>
            </a:r>
            <a:r>
              <a:rPr lang="en-US" dirty="0"/>
              <a:t>and for marketing</a:t>
            </a:r>
          </a:p>
          <a:p>
            <a:r>
              <a:rPr lang="en-US" dirty="0"/>
              <a:t>Twitter has developed into a platform used for </a:t>
            </a:r>
            <a:r>
              <a:rPr lang="en-US" dirty="0">
                <a:solidFill>
                  <a:schemeClr val="accent2"/>
                </a:solidFill>
              </a:rPr>
              <a:t>political influencing activities,</a:t>
            </a:r>
            <a:r>
              <a:rPr lang="en-US" dirty="0"/>
              <a:t> and </a:t>
            </a:r>
            <a:r>
              <a:rPr lang="en-US" dirty="0">
                <a:solidFill>
                  <a:schemeClr val="accent2"/>
                </a:solidFill>
              </a:rPr>
              <a:t>corporate blogs </a:t>
            </a:r>
            <a:r>
              <a:rPr lang="en-US" dirty="0"/>
              <a:t>and </a:t>
            </a:r>
            <a:r>
              <a:rPr lang="en-US" dirty="0">
                <a:solidFill>
                  <a:schemeClr val="accent2"/>
                </a:solidFill>
              </a:rPr>
              <a:t>lobbying</a:t>
            </a:r>
          </a:p>
          <a:p>
            <a:r>
              <a:rPr lang="en-US" dirty="0"/>
              <a:t>Etc.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DBB431-DF85-4D2E-AC5E-88BFF48325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May 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5BAF21-5A62-4CA0-816C-847187005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/>
              <a:t>Introduction to Information Systems (Chapter 8)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2555E7-0E92-4836-B262-7DB716E0D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681422-732B-6F41-A385-6EC0170B8CF2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125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7EE72-3726-41E0-A64F-9CF65A0B57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7329"/>
            <a:ext cx="10515600" cy="643338"/>
          </a:xfrm>
        </p:spPr>
        <p:txBody>
          <a:bodyPr>
            <a:noAutofit/>
          </a:bodyPr>
          <a:lstStyle/>
          <a:p>
            <a:r>
              <a:rPr lang="en-US" dirty="0"/>
              <a:t>Microblogging (2)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981787-ABCB-4D15-B286-A4E6731C6B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04913"/>
            <a:ext cx="10515600" cy="4781550"/>
          </a:xfrm>
        </p:spPr>
        <p:txBody>
          <a:bodyPr>
            <a:normAutofit/>
          </a:bodyPr>
          <a:lstStyle/>
          <a:p>
            <a:r>
              <a:rPr lang="en-US" dirty="0"/>
              <a:t>As in a blog:</a:t>
            </a:r>
          </a:p>
          <a:p>
            <a:pPr lvl="1"/>
            <a:r>
              <a:rPr lang="en-US" dirty="0">
                <a:solidFill>
                  <a:schemeClr val="accent2"/>
                </a:solidFill>
              </a:rPr>
              <a:t>Entries appear in reverse chronological order</a:t>
            </a:r>
          </a:p>
          <a:p>
            <a:pPr lvl="1"/>
            <a:r>
              <a:rPr lang="en-US" dirty="0"/>
              <a:t>Topics range widely, from </a:t>
            </a:r>
            <a:r>
              <a:rPr lang="en-US" dirty="0">
                <a:solidFill>
                  <a:schemeClr val="accent2"/>
                </a:solidFill>
              </a:rPr>
              <a:t>simple personal updates</a:t>
            </a:r>
            <a:r>
              <a:rPr lang="en-US" dirty="0"/>
              <a:t> to </a:t>
            </a:r>
            <a:r>
              <a:rPr lang="en-US" dirty="0">
                <a:solidFill>
                  <a:schemeClr val="accent2"/>
                </a:solidFill>
              </a:rPr>
              <a:t>headlines</a:t>
            </a:r>
            <a:r>
              <a:rPr lang="en-US" dirty="0"/>
              <a:t> from the </a:t>
            </a:r>
            <a:r>
              <a:rPr lang="en-US" i="1" dirty="0"/>
              <a:t>New York Times </a:t>
            </a:r>
            <a:r>
              <a:rPr lang="en-US" dirty="0"/>
              <a:t>or </a:t>
            </a:r>
            <a:r>
              <a:rPr lang="en-US" dirty="0">
                <a:solidFill>
                  <a:schemeClr val="accent2"/>
                </a:solidFill>
              </a:rPr>
              <a:t>announcements</a:t>
            </a:r>
            <a:r>
              <a:rPr lang="en-US" dirty="0"/>
              <a:t> from </a:t>
            </a:r>
            <a:r>
              <a:rPr lang="en-US" i="1" dirty="0"/>
              <a:t>General  Motors</a:t>
            </a:r>
          </a:p>
          <a:p>
            <a:r>
              <a:rPr lang="en-US" dirty="0"/>
              <a:t>The social media aspect exists because users can </a:t>
            </a:r>
            <a:r>
              <a:rPr lang="en-US" dirty="0">
                <a:solidFill>
                  <a:schemeClr val="accent2"/>
                </a:solidFill>
              </a:rPr>
              <a:t>follow</a:t>
            </a:r>
            <a:r>
              <a:rPr lang="en-US" dirty="0"/>
              <a:t> other users, whose posts constantly appear on followers’ computer screens or  mobile devices:</a:t>
            </a:r>
          </a:p>
          <a:p>
            <a:pPr lvl="1"/>
            <a:r>
              <a:rPr lang="en-US" dirty="0"/>
              <a:t>Followers can reply to posts or repeat them for the benefit of their own  followers</a:t>
            </a:r>
          </a:p>
          <a:p>
            <a:r>
              <a:rPr lang="en-US" dirty="0"/>
              <a:t>Often used by organizations for </a:t>
            </a:r>
            <a:r>
              <a:rPr lang="en-US" dirty="0">
                <a:solidFill>
                  <a:schemeClr val="accent2"/>
                </a:solidFill>
              </a:rPr>
              <a:t>marketing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CF4E70-3AE5-4DA8-B38D-F5317808C24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May 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4F85A6-8B21-4E1E-969F-7B837E7DEB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/>
              <a:t>Introduction to Information Systems (Chapter 8)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A3D9E5-F4F9-4CE4-A9BA-C154F4BB9F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681422-732B-6F41-A385-6EC0170B8CF2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308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82695-34EF-0821-9390-EC96C921BD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7329"/>
            <a:ext cx="10515600" cy="643338"/>
          </a:xfrm>
        </p:spPr>
        <p:txBody>
          <a:bodyPr>
            <a:normAutofit/>
          </a:bodyPr>
          <a:lstStyle/>
          <a:p>
            <a:r>
              <a:rPr lang="en-US" dirty="0"/>
              <a:t>List of Most-Retweeted Tweets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573324-1963-1280-649A-B3EA7B4EC4E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May 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38763E-2EC9-2FD9-ACD2-3807073AB4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/>
              <a:t>Introduction to Information Systems (Chapter 8)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D42B22-A18F-FF82-46B1-D7EB11463B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681422-732B-6F41-A385-6EC0170B8CF2}" type="slidenum">
              <a:rPr lang="en-US" smtClean="0"/>
              <a:pPr/>
              <a:t>33</a:t>
            </a:fld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8F2857C-CFC6-6BC4-92E0-7BE3377B37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9325" y="978252"/>
            <a:ext cx="7753350" cy="5743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9631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7EE72-3726-41E0-A64F-9CF65A0B57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7329"/>
            <a:ext cx="10515600" cy="643338"/>
          </a:xfrm>
        </p:spPr>
        <p:txBody>
          <a:bodyPr>
            <a:noAutofit/>
          </a:bodyPr>
          <a:lstStyle/>
          <a:p>
            <a:r>
              <a:rPr lang="en-US" dirty="0"/>
              <a:t>Hashtags to watch</a:t>
            </a:r>
            <a:endParaRPr lang="en-GB" dirty="0"/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BC89C04A-04A3-1696-3B5B-8553713D2D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935341"/>
            <a:ext cx="10515600" cy="2051392"/>
          </a:xfrm>
        </p:spPr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Cancel</a:t>
            </a:r>
            <a:r>
              <a:rPr lang="en-US" dirty="0"/>
              <a:t> is another hashtag that organizations should pay close attention to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D169BE-714C-4D17-9DCD-13C77E7637A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May 2025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9E46D8-FD16-4E8F-94E3-742360D2C2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/>
              <a:t>Introduction to Information Systems (Chapter 8)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FCC69D-F97F-4BAE-844F-DCA6F4287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681422-732B-6F41-A385-6EC0170B8CF2}" type="slidenum">
              <a:rPr lang="en-US" smtClean="0"/>
              <a:pPr/>
              <a:t>34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F6B135A-7D2D-D54B-4D1D-8614644F89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119324"/>
            <a:ext cx="11277600" cy="2696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0775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ED863D3-04BD-3E14-8512-6AA6E1CE50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0BEB54C-73F1-136C-63BB-B27184A2B6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65201" y="6356350"/>
            <a:ext cx="6569446" cy="365125"/>
          </a:xfr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Introduction to Information Systems (Chapter 8)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EDA159-E08C-2EB0-3F21-815C00F534B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24800" y="6356350"/>
            <a:ext cx="2743200" cy="365125"/>
          </a:xfrm>
        </p:spPr>
        <p:txBody>
          <a:bodyPr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May 2025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10CBE7-BBE7-716F-2234-8EAADFC34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44200" y="6356350"/>
            <a:ext cx="609600" cy="365125"/>
          </a:xfrm>
        </p:spPr>
        <p:txBody>
          <a:bodyPr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7D681422-732B-6F41-A385-6EC0170B8CF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AA72135-0554-C8A0-9598-A0EB1CF84B37}"/>
              </a:ext>
            </a:extLst>
          </p:cNvPr>
          <p:cNvSpPr/>
          <p:nvPr/>
        </p:nvSpPr>
        <p:spPr>
          <a:xfrm>
            <a:off x="1" y="0"/>
            <a:ext cx="12192000" cy="864633"/>
          </a:xfrm>
          <a:prstGeom prst="rect">
            <a:avLst/>
          </a:prstGeom>
          <a:solidFill>
            <a:srgbClr val="0070C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3600" dirty="0">
                <a:solidFill>
                  <a:schemeClr val="bg1">
                    <a:alpha val="80000"/>
                  </a:schemeClr>
                </a:solidFill>
                <a:latin typeface="Calibri" panose="020F0502020204030204" pitchFamily="34" charset="0"/>
              </a:rPr>
              <a:t>Web 2.0 Collaborative Technologies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AB0D82E9-8A67-3E92-F0C4-23740D450532}"/>
              </a:ext>
            </a:extLst>
          </p:cNvPr>
          <p:cNvSpPr txBox="1">
            <a:spLocks/>
          </p:cNvSpPr>
          <p:nvPr/>
        </p:nvSpPr>
        <p:spPr>
          <a:xfrm>
            <a:off x="122732" y="2002971"/>
            <a:ext cx="7802068" cy="4353379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6000" dirty="0">
                <a:solidFill>
                  <a:schemeClr val="bg1"/>
                </a:solidFill>
                <a:latin typeface="Calibri" panose="020F0502020204030204" pitchFamily="34" charset="0"/>
              </a:rPr>
              <a:t>Virtual Worlds</a:t>
            </a:r>
          </a:p>
        </p:txBody>
      </p:sp>
    </p:spTree>
    <p:extLst>
      <p:ext uri="{BB962C8B-B14F-4D97-AF65-F5344CB8AC3E}">
        <p14:creationId xmlns:p14="http://schemas.microsoft.com/office/powerpoint/2010/main" val="11937837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7EE72-3726-41E0-A64F-9CF65A0B57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7329"/>
            <a:ext cx="10515600" cy="643338"/>
          </a:xfrm>
        </p:spPr>
        <p:txBody>
          <a:bodyPr>
            <a:noAutofit/>
          </a:bodyPr>
          <a:lstStyle/>
          <a:p>
            <a:r>
              <a:rPr lang="en-US" dirty="0"/>
              <a:t>What is a Virtual World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981787-ABCB-4D15-B286-A4E6731C6B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04913"/>
            <a:ext cx="10515600" cy="4781550"/>
          </a:xfrm>
        </p:spPr>
        <p:txBody>
          <a:bodyPr>
            <a:noAutofit/>
          </a:bodyPr>
          <a:lstStyle/>
          <a:p>
            <a:r>
              <a:rPr lang="en-US" dirty="0"/>
              <a:t>A virtual world is essentially a:</a:t>
            </a:r>
          </a:p>
          <a:p>
            <a:pPr lvl="1"/>
            <a:r>
              <a:rPr lang="en-US" dirty="0">
                <a:solidFill>
                  <a:schemeClr val="accent2"/>
                </a:solidFill>
              </a:rPr>
              <a:t>Graphical (generally a 3D) immersive environment </a:t>
            </a:r>
            <a:r>
              <a:rPr lang="en-US" dirty="0"/>
              <a:t>where users can interact with virtual objects and with one another using avatars</a:t>
            </a:r>
          </a:p>
          <a:p>
            <a:r>
              <a:rPr lang="en-US" dirty="0"/>
              <a:t>Originally developed for computerised systems:</a:t>
            </a:r>
          </a:p>
          <a:p>
            <a:pPr lvl="1"/>
            <a:r>
              <a:rPr lang="en-US" dirty="0"/>
              <a:t>Virtual world applications were controlled with a </a:t>
            </a:r>
            <a:r>
              <a:rPr lang="en-US" i="1" dirty="0"/>
              <a:t>keyboard, mouse, joysticks, console, steering  wheels, </a:t>
            </a:r>
            <a:r>
              <a:rPr lang="en-US" dirty="0"/>
              <a:t>or</a:t>
            </a:r>
            <a:r>
              <a:rPr lang="en-US" i="1" dirty="0"/>
              <a:t> foot pedals</a:t>
            </a:r>
            <a:r>
              <a:rPr lang="en-US" dirty="0"/>
              <a:t>, etc.</a:t>
            </a:r>
          </a:p>
          <a:p>
            <a:pPr lvl="1"/>
            <a:r>
              <a:rPr lang="en-US" dirty="0"/>
              <a:t>Users can </a:t>
            </a:r>
            <a:r>
              <a:rPr lang="en-US" dirty="0">
                <a:solidFill>
                  <a:schemeClr val="accent2"/>
                </a:solidFill>
              </a:rPr>
              <a:t>explore digitally constructed worlds </a:t>
            </a:r>
            <a:r>
              <a:rPr lang="en-US" dirty="0"/>
              <a:t>or pilot vehicles through realistic terrain</a:t>
            </a:r>
          </a:p>
          <a:p>
            <a:pPr lvl="1"/>
            <a:r>
              <a:rPr lang="en-US" dirty="0"/>
              <a:t>Users can also </a:t>
            </a:r>
            <a:r>
              <a:rPr lang="en-US" dirty="0">
                <a:solidFill>
                  <a:schemeClr val="accent2"/>
                </a:solidFill>
              </a:rPr>
              <a:t>change the camera perspective </a:t>
            </a:r>
            <a:r>
              <a:rPr lang="en-US" dirty="0"/>
              <a:t>to see their own avatar (that could be fantastical or quite lifelike)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9750CF-B3A5-4FD5-A76E-D4502096DFB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May 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4BD11D-F538-4C24-9D86-C649657D8D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/>
              <a:t>Introduction to Information Systems (Chapter 8)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177951-6DB3-4F14-B4A6-6654E82B6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681422-732B-6F41-A385-6EC0170B8CF2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542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7EE72-3726-41E0-A64F-9CF65A0B57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7329"/>
            <a:ext cx="10515600" cy="643338"/>
          </a:xfrm>
        </p:spPr>
        <p:txBody>
          <a:bodyPr>
            <a:noAutofit/>
          </a:bodyPr>
          <a:lstStyle/>
          <a:p>
            <a:r>
              <a:rPr lang="en-US" dirty="0"/>
              <a:t>Virtual Reality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981787-ABCB-4D15-B286-A4E6731C6B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04913"/>
            <a:ext cx="7064022" cy="4781550"/>
          </a:xfrm>
        </p:spPr>
        <p:txBody>
          <a:bodyPr>
            <a:normAutofit fontScale="92500"/>
          </a:bodyPr>
          <a:lstStyle/>
          <a:p>
            <a:r>
              <a:rPr lang="en-US" dirty="0"/>
              <a:t>Virtual world environments have developed into what has been termed virtual reality (VR):</a:t>
            </a:r>
          </a:p>
          <a:p>
            <a:pPr lvl="1"/>
            <a:r>
              <a:rPr lang="en-US" dirty="0"/>
              <a:t>Virtual worlds are viewed using </a:t>
            </a:r>
            <a:r>
              <a:rPr lang="en-US" dirty="0">
                <a:solidFill>
                  <a:schemeClr val="accent2"/>
                </a:solidFill>
              </a:rPr>
              <a:t>VR headsets</a:t>
            </a:r>
          </a:p>
          <a:p>
            <a:pPr lvl="1"/>
            <a:r>
              <a:rPr lang="en-US" dirty="0"/>
              <a:t>Such systems are being developed by all the major payers in the field</a:t>
            </a:r>
          </a:p>
          <a:p>
            <a:pPr lvl="2"/>
            <a:r>
              <a:rPr lang="en-US" dirty="0"/>
              <a:t>Top image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→</a:t>
            </a:r>
            <a:r>
              <a:rPr lang="en-US" dirty="0"/>
              <a:t> “</a:t>
            </a:r>
            <a:r>
              <a:rPr lang="en-US" dirty="0">
                <a:solidFill>
                  <a:schemeClr val="accent2"/>
                </a:solidFill>
              </a:rPr>
              <a:t>Meta Quest 3</a:t>
            </a:r>
            <a:r>
              <a:rPr lang="en-US" dirty="0"/>
              <a:t>” </a:t>
            </a:r>
          </a:p>
          <a:p>
            <a:pPr lvl="2"/>
            <a:r>
              <a:rPr lang="en-US" dirty="0"/>
              <a:t>Bottom image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→</a:t>
            </a:r>
            <a:r>
              <a:rPr lang="en-US" dirty="0"/>
              <a:t> “</a:t>
            </a:r>
            <a:r>
              <a:rPr lang="en-US" dirty="0">
                <a:solidFill>
                  <a:schemeClr val="accent2"/>
                </a:solidFill>
              </a:rPr>
              <a:t>Apple Vision Pro</a:t>
            </a:r>
            <a:r>
              <a:rPr lang="en-US" dirty="0"/>
              <a:t>”</a:t>
            </a:r>
          </a:p>
          <a:p>
            <a:r>
              <a:rPr lang="en-GB" dirty="0"/>
              <a:t>Meta Quest for Business</a:t>
            </a:r>
          </a:p>
          <a:p>
            <a:pPr lvl="1"/>
            <a:r>
              <a:rPr lang="en-GB" dirty="0"/>
              <a:t>Service that offers special </a:t>
            </a:r>
            <a:r>
              <a:rPr lang="en-GB" dirty="0">
                <a:solidFill>
                  <a:schemeClr val="accent2"/>
                </a:solidFill>
              </a:rPr>
              <a:t>enterprise-level features and customer support</a:t>
            </a:r>
          </a:p>
          <a:p>
            <a:pPr lvl="1"/>
            <a:r>
              <a:rPr lang="en-GB" dirty="0"/>
              <a:t>Enables the management of VR headsets at the user, application, and device levels </a:t>
            </a:r>
          </a:p>
          <a:p>
            <a:pPr lvl="2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B89FDB-C273-4963-94D4-C176A21E0B2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May 2025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954291-E3E1-4044-B8B4-9C4C2ED8F0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681422-732B-6F41-A385-6EC0170B8CF2}" type="slidenum">
              <a:rPr lang="en-US" smtClean="0"/>
              <a:pPr/>
              <a:t>37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AF994EA-5BB8-9CB9-6E6B-D571A5BC6E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166"/>
          <a:stretch/>
        </p:blipFill>
        <p:spPr>
          <a:xfrm>
            <a:off x="8038973" y="3840516"/>
            <a:ext cx="4038457" cy="251583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4" name="Picture 2" descr="Meta Quest 3 128GB">
            <a:extLst>
              <a:ext uri="{FF2B5EF4-FFF2-40B4-BE49-F238E27FC236}">
                <a16:creationId xmlns:a16="http://schemas.microsoft.com/office/drawing/2014/main" id="{92507567-510D-5CA2-A4C5-526B222DAE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0600" y="332346"/>
            <a:ext cx="3149948" cy="314994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C54FBF66-1B9F-F848-F063-689A15C067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/>
              <a:t>Introduction to Information Systems (Chapter 8)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849598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7EE72-3726-41E0-A64F-9CF65A0B57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7329"/>
            <a:ext cx="10515600" cy="643338"/>
          </a:xfrm>
        </p:spPr>
        <p:txBody>
          <a:bodyPr>
            <a:noAutofit/>
          </a:bodyPr>
          <a:lstStyle/>
          <a:p>
            <a:r>
              <a:rPr lang="en-US" dirty="0"/>
              <a:t>Virtual World Example</a:t>
            </a:r>
            <a:endParaRPr lang="en-GB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B6D3C2E-A6FA-480D-9DD7-EC9291288D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04913"/>
            <a:ext cx="3466672" cy="4781550"/>
          </a:xfrm>
        </p:spPr>
        <p:txBody>
          <a:bodyPr>
            <a:noAutofit/>
          </a:bodyPr>
          <a:lstStyle/>
          <a:p>
            <a:r>
              <a:rPr lang="en-US" dirty="0"/>
              <a:t>Graphical environments</a:t>
            </a:r>
          </a:p>
          <a:p>
            <a:r>
              <a:rPr lang="en-US" dirty="0"/>
              <a:t>Typical applications:</a:t>
            </a:r>
          </a:p>
          <a:p>
            <a:pPr lvl="1"/>
            <a:r>
              <a:rPr lang="en-US" dirty="0"/>
              <a:t>Training</a:t>
            </a:r>
          </a:p>
          <a:p>
            <a:pPr lvl="1"/>
            <a:r>
              <a:rPr lang="en-US" dirty="0"/>
              <a:t>Education </a:t>
            </a:r>
          </a:p>
          <a:p>
            <a:pPr lvl="1"/>
            <a:r>
              <a:rPr lang="en-US" i="1" dirty="0">
                <a:solidFill>
                  <a:schemeClr val="accent2"/>
                </a:solidFill>
              </a:rPr>
              <a:t>Second Life</a:t>
            </a:r>
          </a:p>
          <a:p>
            <a:pPr lvl="1"/>
            <a:r>
              <a:rPr lang="en-US" dirty="0"/>
              <a:t>Business conferences and meetings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757D553-7A5C-4CBB-A88F-FD547949F4D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May 2025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6B360E-30A8-4635-B6F5-39227E004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/>
              <a:t>Introduction to Information Systems (Chapter 8)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4EDE22-5F35-4D90-8FCC-A80D880FB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681422-732B-6F41-A385-6EC0170B8CF2}" type="slidenum">
              <a:rPr lang="en-US" smtClean="0"/>
              <a:pPr/>
              <a:t>38</a:t>
            </a:fld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C2002DE-BF0D-3FD6-D1EC-20CE0192FD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4382" y="1204913"/>
            <a:ext cx="7838035" cy="460228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0985804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7EE72-3726-41E0-A64F-9CF65A0B57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7329"/>
            <a:ext cx="10515600" cy="643338"/>
          </a:xfrm>
        </p:spPr>
        <p:txBody>
          <a:bodyPr>
            <a:noAutofit/>
          </a:bodyPr>
          <a:lstStyle/>
          <a:p>
            <a:r>
              <a:rPr lang="en-US" dirty="0"/>
              <a:t>Virtual Worlds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981787-ABCB-4D15-B286-A4E6731C6B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04913"/>
            <a:ext cx="10515600" cy="4781550"/>
          </a:xfrm>
        </p:spPr>
        <p:txBody>
          <a:bodyPr>
            <a:normAutofit/>
          </a:bodyPr>
          <a:lstStyle/>
          <a:p>
            <a:r>
              <a:rPr lang="en-US" dirty="0"/>
              <a:t>Virtual world applications:</a:t>
            </a:r>
          </a:p>
          <a:p>
            <a:pPr lvl="1"/>
            <a:r>
              <a:rPr lang="en-US" dirty="0"/>
              <a:t>Are </a:t>
            </a:r>
            <a:r>
              <a:rPr lang="en-US" dirty="0">
                <a:solidFill>
                  <a:schemeClr val="accent2"/>
                </a:solidFill>
              </a:rPr>
              <a:t>data intensive systems </a:t>
            </a:r>
            <a:r>
              <a:rPr lang="en-US" dirty="0"/>
              <a:t>and can require </a:t>
            </a:r>
            <a:r>
              <a:rPr lang="en-US" dirty="0">
                <a:solidFill>
                  <a:schemeClr val="accent2"/>
                </a:solidFill>
              </a:rPr>
              <a:t>significant investment in systems and training</a:t>
            </a:r>
            <a:r>
              <a:rPr lang="en-US" dirty="0"/>
              <a:t> (but)</a:t>
            </a:r>
          </a:p>
          <a:p>
            <a:pPr lvl="1"/>
            <a:r>
              <a:rPr lang="en-US" dirty="0"/>
              <a:t>Virtual worlds present </a:t>
            </a:r>
            <a:r>
              <a:rPr lang="en-US" dirty="0">
                <a:solidFill>
                  <a:schemeClr val="accent2"/>
                </a:solidFill>
              </a:rPr>
              <a:t>opportunities for interactive collaboration</a:t>
            </a:r>
          </a:p>
          <a:p>
            <a:r>
              <a:rPr lang="en-US" dirty="0"/>
              <a:t>Business users: </a:t>
            </a:r>
          </a:p>
          <a:p>
            <a:pPr lvl="1"/>
            <a:r>
              <a:rPr lang="en-US" dirty="0"/>
              <a:t>Want to hold meetings are attracted to them to </a:t>
            </a:r>
            <a:r>
              <a:rPr lang="en-US" dirty="0">
                <a:solidFill>
                  <a:schemeClr val="accent2"/>
                </a:solidFill>
              </a:rPr>
              <a:t>simulate a live virtual conferences with:</a:t>
            </a:r>
          </a:p>
          <a:p>
            <a:pPr lvl="2"/>
            <a:r>
              <a:rPr lang="en-US" dirty="0">
                <a:solidFill>
                  <a:schemeClr val="accent2"/>
                </a:solidFill>
              </a:rPr>
              <a:t>Speakers</a:t>
            </a:r>
          </a:p>
          <a:p>
            <a:pPr lvl="2"/>
            <a:r>
              <a:rPr lang="en-US" dirty="0">
                <a:solidFill>
                  <a:schemeClr val="accent2"/>
                </a:solidFill>
              </a:rPr>
              <a:t>Breakout rooms</a:t>
            </a:r>
          </a:p>
          <a:p>
            <a:pPr lvl="2"/>
            <a:r>
              <a:rPr lang="en-US" dirty="0">
                <a:solidFill>
                  <a:schemeClr val="accent2"/>
                </a:solidFill>
              </a:rPr>
              <a:t>Small-group sessions</a:t>
            </a:r>
          </a:p>
          <a:p>
            <a:pPr lvl="1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3B2A3F-4392-451B-A700-A7BEBEF17E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May 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E62F6C-FA3F-4D41-AA37-37B8AC4947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/>
              <a:t>Introduction to Information Systems (Chapter 8)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E2426B-9F91-413C-AD8E-CCE1E2653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681422-732B-6F41-A385-6EC0170B8CF2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5620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7EE72-3726-41E0-A64F-9CF65A0B57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Overview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981787-ABCB-4D15-B286-A4E6731C6B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This focus of this chapter is:</a:t>
            </a:r>
          </a:p>
          <a:p>
            <a:pPr lvl="1"/>
            <a:r>
              <a:rPr lang="en-US" dirty="0"/>
              <a:t>The </a:t>
            </a:r>
            <a:r>
              <a:rPr lang="en-US" dirty="0">
                <a:solidFill>
                  <a:schemeClr val="accent2"/>
                </a:solidFill>
              </a:rPr>
              <a:t>major technologies </a:t>
            </a:r>
            <a:r>
              <a:rPr lang="en-US" dirty="0"/>
              <a:t>used for collaboration along with the human interactions supported</a:t>
            </a:r>
          </a:p>
          <a:p>
            <a:pPr lvl="1"/>
            <a:r>
              <a:rPr lang="en-US" dirty="0"/>
              <a:t>An exploration of </a:t>
            </a:r>
            <a:r>
              <a:rPr lang="en-US" dirty="0">
                <a:solidFill>
                  <a:schemeClr val="accent2"/>
                </a:solidFill>
              </a:rPr>
              <a:t>why</a:t>
            </a:r>
            <a:r>
              <a:rPr lang="en-US" dirty="0"/>
              <a:t> </a:t>
            </a:r>
            <a:r>
              <a:rPr lang="en-US" dirty="0">
                <a:solidFill>
                  <a:schemeClr val="accent2"/>
                </a:solidFill>
              </a:rPr>
              <a:t>collaborative technologies affect human behaviors</a:t>
            </a:r>
          </a:p>
          <a:p>
            <a:pPr lvl="1"/>
            <a:r>
              <a:rPr lang="en-US" dirty="0"/>
              <a:t>How can collaborative technologies be used to their </a:t>
            </a:r>
            <a:r>
              <a:rPr lang="en-US" dirty="0">
                <a:solidFill>
                  <a:schemeClr val="accent2"/>
                </a:solidFill>
              </a:rPr>
              <a:t>best advantage</a:t>
            </a:r>
          </a:p>
          <a:p>
            <a:r>
              <a:rPr lang="en-US" dirty="0"/>
              <a:t>Many human relationships have some virtual component</a:t>
            </a:r>
          </a:p>
          <a:p>
            <a:pPr lvl="1"/>
            <a:r>
              <a:rPr lang="en-US" dirty="0"/>
              <a:t>Collaborative technologies </a:t>
            </a:r>
            <a:r>
              <a:rPr lang="en-US" dirty="0">
                <a:solidFill>
                  <a:schemeClr val="accent2"/>
                </a:solidFill>
              </a:rPr>
              <a:t>support these interactions</a:t>
            </a:r>
          </a:p>
          <a:p>
            <a:pPr lvl="1"/>
            <a:r>
              <a:rPr lang="en-US" dirty="0"/>
              <a:t>Moreover: the interaction go well </a:t>
            </a:r>
            <a:r>
              <a:rPr lang="en-US" dirty="0">
                <a:solidFill>
                  <a:schemeClr val="accent2"/>
                </a:solidFill>
              </a:rPr>
              <a:t>beyond email</a:t>
            </a:r>
            <a:r>
              <a:rPr lang="en-US" dirty="0"/>
              <a:t>, </a:t>
            </a:r>
            <a:r>
              <a:rPr lang="en-US" dirty="0">
                <a:solidFill>
                  <a:schemeClr val="accent2"/>
                </a:solidFill>
              </a:rPr>
              <a:t>text messages</a:t>
            </a:r>
            <a:r>
              <a:rPr lang="en-US" dirty="0"/>
              <a:t>, and </a:t>
            </a:r>
            <a:r>
              <a:rPr lang="en-US" dirty="0">
                <a:solidFill>
                  <a:schemeClr val="accent2"/>
                </a:solidFill>
              </a:rPr>
              <a:t>telephone conversations</a:t>
            </a:r>
          </a:p>
          <a:p>
            <a:pPr lvl="1"/>
            <a:r>
              <a:rPr lang="en-US" dirty="0"/>
              <a:t>Collaborative technologies offer opportunities for human interaction, but human behaviour and group dynamics can be </a:t>
            </a:r>
            <a:r>
              <a:rPr lang="en-US" dirty="0">
                <a:solidFill>
                  <a:schemeClr val="accent2"/>
                </a:solidFill>
              </a:rPr>
              <a:t>affected in unexpected ways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B39299-39A0-4326-AA24-FE7A1D3DD8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May 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15AAF7-0837-4308-9717-BE1DB50A1C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Introduction to Information Systems (Chapter 8)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003106-31F9-451C-BEF1-BCFADC11D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681422-732B-6F41-A385-6EC0170B8CF2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17149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74DBFE6-609E-49AA-376D-77082D7F88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CCD11D7-DE0F-CBA8-E3FF-34BED24A97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65201" y="6356350"/>
            <a:ext cx="6569446" cy="365125"/>
          </a:xfr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Introduction to Information Systems (Chapter 8)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45511E-09B6-5DD9-C79E-287C8492440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24800" y="6356350"/>
            <a:ext cx="2743200" cy="365125"/>
          </a:xfrm>
        </p:spPr>
        <p:txBody>
          <a:bodyPr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May 2025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C6C313-0073-A997-0DEC-2F3F88A8AA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44200" y="6356350"/>
            <a:ext cx="609600" cy="365125"/>
          </a:xfrm>
        </p:spPr>
        <p:txBody>
          <a:bodyPr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7D681422-732B-6F41-A385-6EC0170B8CF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E6CF5631-A57A-AEBB-00C5-3A91C64E6C7F}"/>
              </a:ext>
            </a:extLst>
          </p:cNvPr>
          <p:cNvSpPr txBox="1">
            <a:spLocks/>
          </p:cNvSpPr>
          <p:nvPr/>
        </p:nvSpPr>
        <p:spPr>
          <a:xfrm>
            <a:off x="122732" y="2002971"/>
            <a:ext cx="7802068" cy="4353379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6000" dirty="0">
                <a:solidFill>
                  <a:schemeClr val="bg1"/>
                </a:solidFill>
                <a:latin typeface="Calibri" panose="020F0502020204030204" pitchFamily="34" charset="0"/>
              </a:rPr>
              <a:t>Unified Communications</a:t>
            </a:r>
          </a:p>
        </p:txBody>
      </p:sp>
    </p:spTree>
    <p:extLst>
      <p:ext uri="{BB962C8B-B14F-4D97-AF65-F5344CB8AC3E}">
        <p14:creationId xmlns:p14="http://schemas.microsoft.com/office/powerpoint/2010/main" val="236571653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31A9E2-449D-B5EF-D8D0-5FE3F9EC28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7329"/>
            <a:ext cx="10515600" cy="643338"/>
          </a:xfrm>
        </p:spPr>
        <p:txBody>
          <a:bodyPr/>
          <a:lstStyle/>
          <a:p>
            <a:r>
              <a:rPr lang="en-US" dirty="0"/>
              <a:t>Unified Communications - Definition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331602-3719-8A6D-3033-2EE347EB22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04545"/>
            <a:ext cx="10515600" cy="4782187"/>
          </a:xfrm>
        </p:spPr>
        <p:txBody>
          <a:bodyPr/>
          <a:lstStyle/>
          <a:p>
            <a:r>
              <a:rPr lang="en-GB" dirty="0"/>
              <a:t>A significant leap in collaboration is </a:t>
            </a:r>
            <a:r>
              <a:rPr lang="en-GB" dirty="0">
                <a:solidFill>
                  <a:schemeClr val="accent2"/>
                </a:solidFill>
              </a:rPr>
              <a:t>less on the standalone technologies</a:t>
            </a:r>
            <a:r>
              <a:rPr lang="en-GB" dirty="0"/>
              <a:t> and more on their </a:t>
            </a:r>
            <a:r>
              <a:rPr lang="en-GB" dirty="0">
                <a:solidFill>
                  <a:schemeClr val="accent2"/>
                </a:solidFill>
              </a:rPr>
              <a:t>transparent integration and user engagement</a:t>
            </a:r>
          </a:p>
          <a:p>
            <a:r>
              <a:rPr lang="en-GB" dirty="0">
                <a:solidFill>
                  <a:schemeClr val="accent2"/>
                </a:solidFill>
              </a:rPr>
              <a:t>Unified communications </a:t>
            </a:r>
            <a:r>
              <a:rPr lang="en-GB" dirty="0"/>
              <a:t>merge diverse applications and communication streams into one </a:t>
            </a:r>
            <a:r>
              <a:rPr lang="en-GB" dirty="0">
                <a:solidFill>
                  <a:schemeClr val="accent2"/>
                </a:solidFill>
              </a:rPr>
              <a:t>cohesive interface</a:t>
            </a:r>
            <a:r>
              <a:rPr lang="en-GB" dirty="0"/>
              <a:t>, available across a multitude of devices. </a:t>
            </a:r>
            <a:r>
              <a:rPr lang="en-GB" dirty="0">
                <a:solidFill>
                  <a:schemeClr val="accent2"/>
                </a:solidFill>
              </a:rPr>
              <a:t>It's not that the technology is novel</a:t>
            </a:r>
            <a:r>
              <a:rPr lang="en-GB" dirty="0"/>
              <a:t>; rather, it's the unified strategy that </a:t>
            </a:r>
            <a:r>
              <a:rPr lang="en-GB" dirty="0">
                <a:solidFill>
                  <a:schemeClr val="accent2"/>
                </a:solidFill>
              </a:rPr>
              <a:t>knits together real-time interactions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AAC08F-8191-86C6-8FE2-5E4F5DE46DD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May 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8740B2-D32A-EFCB-0BEC-35EE90D684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/>
              <a:t>Introduction to Information Systems (Chapter 8)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AF3637-726C-DF6E-50FE-276BD74B64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681422-732B-6F41-A385-6EC0170B8CF2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59513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7EE72-3726-41E0-A64F-9CF65A0B57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7329"/>
            <a:ext cx="10515600" cy="643338"/>
          </a:xfrm>
        </p:spPr>
        <p:txBody>
          <a:bodyPr>
            <a:noAutofit/>
          </a:bodyPr>
          <a:lstStyle/>
          <a:p>
            <a:r>
              <a:rPr lang="en-US" dirty="0"/>
              <a:t>Capabilities for Unified Communications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981787-ABCB-4D15-B286-A4E6731C6B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04913"/>
            <a:ext cx="10515600" cy="4781550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Voice calls</a:t>
            </a:r>
          </a:p>
          <a:p>
            <a:r>
              <a:rPr lang="en-US" dirty="0">
                <a:solidFill>
                  <a:schemeClr val="accent2"/>
                </a:solidFill>
              </a:rPr>
              <a:t>Conferencing</a:t>
            </a:r>
            <a:r>
              <a:rPr lang="en-US" dirty="0"/>
              <a:t> (audio / video / Internet-based systems)</a:t>
            </a:r>
          </a:p>
          <a:p>
            <a:r>
              <a:rPr lang="en-US" dirty="0">
                <a:solidFill>
                  <a:schemeClr val="accent2"/>
                </a:solidFill>
              </a:rPr>
              <a:t>Messaging</a:t>
            </a:r>
            <a:r>
              <a:rPr lang="en-US" dirty="0"/>
              <a:t> (email / voicemail)</a:t>
            </a:r>
          </a:p>
          <a:p>
            <a:r>
              <a:rPr lang="en-US" dirty="0">
                <a:solidFill>
                  <a:schemeClr val="accent2"/>
                </a:solidFill>
              </a:rPr>
              <a:t>Instant messaging</a:t>
            </a:r>
          </a:p>
          <a:p>
            <a:r>
              <a:rPr lang="en-US" dirty="0">
                <a:solidFill>
                  <a:schemeClr val="accent2"/>
                </a:solidFill>
              </a:rPr>
              <a:t>Presence awareness</a:t>
            </a:r>
          </a:p>
          <a:p>
            <a:r>
              <a:rPr lang="en-US" dirty="0">
                <a:solidFill>
                  <a:schemeClr val="accent2"/>
                </a:solidFill>
              </a:rPr>
              <a:t>Context-awareness and situational awareness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Location awareness with the current context (or state)</a:t>
            </a:r>
          </a:p>
          <a:p>
            <a:r>
              <a:rPr lang="en-US" dirty="0">
                <a:solidFill>
                  <a:schemeClr val="accent2"/>
                </a:solidFill>
              </a:rPr>
              <a:t>Universal dashboards</a:t>
            </a:r>
          </a:p>
          <a:p>
            <a:pPr lvl="1"/>
            <a:r>
              <a:rPr lang="en-US" dirty="0"/>
              <a:t>Help users manage and access communication technologies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E15AD8-3D04-4076-8AF5-8788FC2B13E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May 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4AEC21-62CF-4D91-BAAB-57B46E83D4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/>
              <a:t>Introduction to Information Systems (Chapter 8)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D67C44-6440-42A8-ABA4-64920D94F4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681422-732B-6F41-A385-6EC0170B8CF2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67399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74DBFE6-609E-49AA-376D-77082D7F88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CCD11D7-DE0F-CBA8-E3FF-34BED24A97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65201" y="6356350"/>
            <a:ext cx="6569446" cy="365125"/>
          </a:xfr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Introduction to Information Systems (Chapter 8)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45511E-09B6-5DD9-C79E-287C8492440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24800" y="6356350"/>
            <a:ext cx="2743200" cy="365125"/>
          </a:xfrm>
        </p:spPr>
        <p:txBody>
          <a:bodyPr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May 2025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C6C313-0073-A997-0DEC-2F3F88A8AA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44200" y="6356350"/>
            <a:ext cx="609600" cy="365125"/>
          </a:xfrm>
        </p:spPr>
        <p:txBody>
          <a:bodyPr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7D681422-732B-6F41-A385-6EC0170B8CF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E6CF5631-A57A-AEBB-00C5-3A91C64E6C7F}"/>
              </a:ext>
            </a:extLst>
          </p:cNvPr>
          <p:cNvSpPr txBox="1">
            <a:spLocks/>
          </p:cNvSpPr>
          <p:nvPr/>
        </p:nvSpPr>
        <p:spPr>
          <a:xfrm>
            <a:off x="122732" y="2002971"/>
            <a:ext cx="7802068" cy="4353379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6000" dirty="0">
                <a:solidFill>
                  <a:schemeClr val="bg1"/>
                </a:solidFill>
                <a:latin typeface="Calibri" panose="020F0502020204030204" pitchFamily="34" charset="0"/>
              </a:rPr>
              <a:t>The Human Element and Collaborative Technologies</a:t>
            </a:r>
          </a:p>
        </p:txBody>
      </p:sp>
    </p:spTree>
    <p:extLst>
      <p:ext uri="{BB962C8B-B14F-4D97-AF65-F5344CB8AC3E}">
        <p14:creationId xmlns:p14="http://schemas.microsoft.com/office/powerpoint/2010/main" val="289164626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7EE72-3726-41E0-A64F-9CF65A0B57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7329"/>
            <a:ext cx="10515600" cy="643338"/>
          </a:xfrm>
        </p:spPr>
        <p:txBody>
          <a:bodyPr>
            <a:noAutofit/>
          </a:bodyPr>
          <a:lstStyle/>
          <a:p>
            <a:r>
              <a:rPr lang="en-US" dirty="0"/>
              <a:t>People and Collaborative Technologies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981787-ABCB-4D15-B286-A4E6731C6B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04545"/>
            <a:ext cx="10515600" cy="4782187"/>
          </a:xfrm>
        </p:spPr>
        <p:txBody>
          <a:bodyPr>
            <a:noAutofit/>
          </a:bodyPr>
          <a:lstStyle/>
          <a:p>
            <a:r>
              <a:rPr lang="en-GB" dirty="0"/>
              <a:t>Communication Dynamics</a:t>
            </a:r>
          </a:p>
          <a:p>
            <a:pPr lvl="1"/>
            <a:r>
              <a:rPr lang="en-GB" dirty="0"/>
              <a:t>Digital interaction lacks nonverbal cues, leading to </a:t>
            </a:r>
            <a:r>
              <a:rPr lang="en-GB" dirty="0">
                <a:solidFill>
                  <a:schemeClr val="accent2"/>
                </a:solidFill>
              </a:rPr>
              <a:t>potential miscommunication.</a:t>
            </a:r>
          </a:p>
          <a:p>
            <a:r>
              <a:rPr lang="en-GB" dirty="0">
                <a:solidFill>
                  <a:schemeClr val="accent2"/>
                </a:solidFill>
              </a:rPr>
              <a:t>Online vs. Face-to-Face</a:t>
            </a:r>
          </a:p>
          <a:p>
            <a:r>
              <a:rPr lang="en-GB" dirty="0"/>
              <a:t>The digital setting influences behaviour differently than physical environments.</a:t>
            </a:r>
          </a:p>
          <a:p>
            <a:pPr lvl="1"/>
            <a:r>
              <a:rPr lang="en-GB" dirty="0"/>
              <a:t>Recognizing and adjusting to the unique aspects is key</a:t>
            </a:r>
          </a:p>
          <a:p>
            <a:r>
              <a:rPr lang="en-GB" dirty="0"/>
              <a:t>Developing </a:t>
            </a:r>
            <a:r>
              <a:rPr lang="en-GB" dirty="0">
                <a:solidFill>
                  <a:schemeClr val="accent2"/>
                </a:solidFill>
              </a:rPr>
              <a:t>digital social skills </a:t>
            </a:r>
            <a:r>
              <a:rPr lang="en-GB" dirty="0"/>
              <a:t>is essential to </a:t>
            </a:r>
            <a:r>
              <a:rPr lang="en-GB" dirty="0">
                <a:solidFill>
                  <a:schemeClr val="accent2"/>
                </a:solidFill>
              </a:rPr>
              <a:t>prevent misunderstandings and foster productive online interactions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1ED16A-7797-4CD0-829A-79DB420B487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May 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988A59-7B86-4B3F-A42F-05CDD3E30A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/>
              <a:t>Introduction to Information Systems (Chapter 8)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4164D4-1149-468A-BD24-301D41789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681422-732B-6F41-A385-6EC0170B8CF2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09016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>
            <a:extLst>
              <a:ext uri="{FF2B5EF4-FFF2-40B4-BE49-F238E27FC236}">
                <a16:creationId xmlns:a16="http://schemas.microsoft.com/office/drawing/2014/main" id="{CC4E511A-7497-06C7-6C46-1B133A7CA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7329"/>
            <a:ext cx="3200400" cy="2576194"/>
          </a:xfrm>
        </p:spPr>
        <p:txBody>
          <a:bodyPr>
            <a:normAutofit/>
          </a:bodyPr>
          <a:lstStyle/>
          <a:p>
            <a:r>
              <a:rPr lang="en-US" dirty="0"/>
              <a:t>Characteristics of online environments: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981787-ABCB-4D15-B286-A4E6731C6B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19556"/>
            <a:ext cx="2870095" cy="2848152"/>
          </a:xfrm>
        </p:spPr>
        <p:txBody>
          <a:bodyPr>
            <a:noAutofit/>
          </a:bodyPr>
          <a:lstStyle/>
          <a:p>
            <a:pPr lvl="1"/>
            <a:r>
              <a:rPr lang="en-US" dirty="0"/>
              <a:t>That distinguish them from face-to-face settings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3DACF4-ACE0-4140-BB61-3FE1B329EDB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May 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370EED-BB57-4887-974D-E21E7BE107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/>
              <a:t>Introduction to Information Systems (Chapter 8)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47741D-8EA6-4440-9C1F-CEFDBEFC3F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681422-732B-6F41-A385-6EC0170B8CF2}" type="slidenum">
              <a:rPr lang="en-US" smtClean="0"/>
              <a:pPr/>
              <a:t>45</a:t>
            </a:fld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1ABFD9F-D4F9-D818-2E2A-2D9F90F881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5902" y="260305"/>
            <a:ext cx="7954995" cy="633739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AE6E51B-B6AA-6A1C-6CE3-C20F03FFA2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8505" y="5232807"/>
            <a:ext cx="2870095" cy="958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37537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7EE72-3726-41E0-A64F-9CF65A0B57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7329"/>
            <a:ext cx="10515600" cy="643338"/>
          </a:xfrm>
        </p:spPr>
        <p:txBody>
          <a:bodyPr>
            <a:noAutofit/>
          </a:bodyPr>
          <a:lstStyle/>
          <a:p>
            <a:r>
              <a:rPr lang="en-US" dirty="0"/>
              <a:t>Media Richness and Interactivity</a:t>
            </a:r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6BAF512-A605-4909-B4A4-E76969A473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May 2025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BFB0CB-54FC-4DFA-A4D0-E93EB2C67C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/>
              <a:t>Introduction to Information Systems (Chapter 8)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581A21-EDA6-48B4-8164-64EF5679B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681422-732B-6F41-A385-6EC0170B8CF2}" type="slidenum">
              <a:rPr lang="en-US" smtClean="0"/>
              <a:pPr/>
              <a:t>46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53749BF-A218-7EA9-C20D-679A9F2D35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421" y="1083067"/>
            <a:ext cx="7473632" cy="554187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99DC3DD-9D61-6B53-16A8-245F793D6FB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7238"/>
          <a:stretch/>
        </p:blipFill>
        <p:spPr>
          <a:xfrm>
            <a:off x="6831498" y="5255035"/>
            <a:ext cx="4979542" cy="519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39797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7EE72-3726-41E0-A64F-9CF65A0B57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7329"/>
            <a:ext cx="10515600" cy="643338"/>
          </a:xfrm>
        </p:spPr>
        <p:txBody>
          <a:bodyPr>
            <a:noAutofit/>
          </a:bodyPr>
          <a:lstStyle/>
          <a:p>
            <a:r>
              <a:rPr lang="en-US" dirty="0"/>
              <a:t>Managing On-Line Impressions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981787-ABCB-4D15-B286-A4E6731C6B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04913"/>
            <a:ext cx="10515600" cy="4781550"/>
          </a:xfrm>
        </p:spPr>
        <p:txBody>
          <a:bodyPr>
            <a:noAutofit/>
          </a:bodyPr>
          <a:lstStyle/>
          <a:p>
            <a:r>
              <a:rPr lang="en-US" dirty="0"/>
              <a:t>This aspect of unified communications has an important role:</a:t>
            </a:r>
          </a:p>
          <a:p>
            <a:pPr lvl="1"/>
            <a:r>
              <a:rPr lang="en-US" dirty="0"/>
              <a:t>People are increasingly working from home or are using interactive systems (e.g., </a:t>
            </a:r>
            <a:r>
              <a:rPr lang="en-US" dirty="0" err="1">
                <a:solidFill>
                  <a:schemeClr val="accent2"/>
                </a:solidFill>
              </a:rPr>
              <a:t>VooV</a:t>
            </a:r>
            <a:r>
              <a:rPr lang="en-US" dirty="0">
                <a:solidFill>
                  <a:schemeClr val="accent2"/>
                </a:solidFill>
              </a:rPr>
              <a:t> Meeting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People are ‘</a:t>
            </a:r>
            <a:r>
              <a:rPr lang="en-US" dirty="0">
                <a:solidFill>
                  <a:schemeClr val="accent2"/>
                </a:solidFill>
              </a:rPr>
              <a:t>dressing</a:t>
            </a:r>
            <a:r>
              <a:rPr lang="en-US" dirty="0"/>
              <a:t>’ their home office environment where a ‘</a:t>
            </a:r>
            <a:r>
              <a:rPr lang="en-US" dirty="0">
                <a:solidFill>
                  <a:schemeClr val="accent2"/>
                </a:solidFill>
              </a:rPr>
              <a:t>suitable background</a:t>
            </a:r>
            <a:r>
              <a:rPr lang="en-US" dirty="0"/>
              <a:t>’ is important</a:t>
            </a:r>
          </a:p>
          <a:p>
            <a:pPr lvl="1"/>
            <a:r>
              <a:rPr lang="en-US" dirty="0"/>
              <a:t>Similarly: office environments are being ‘dressed’</a:t>
            </a:r>
          </a:p>
          <a:p>
            <a:pPr lvl="1"/>
            <a:r>
              <a:rPr lang="en-US" dirty="0"/>
              <a:t>People are using ‘</a:t>
            </a:r>
            <a:r>
              <a:rPr lang="en-US" dirty="0">
                <a:solidFill>
                  <a:schemeClr val="accent2"/>
                </a:solidFill>
              </a:rPr>
              <a:t>introductory</a:t>
            </a:r>
            <a:r>
              <a:rPr lang="en-US" dirty="0"/>
              <a:t>’ emails and other ways to build relationships</a:t>
            </a:r>
          </a:p>
          <a:p>
            <a:r>
              <a:rPr lang="en-US" dirty="0"/>
              <a:t>People form impressions using social categories</a:t>
            </a:r>
          </a:p>
          <a:p>
            <a:r>
              <a:rPr lang="en-US" dirty="0">
                <a:solidFill>
                  <a:schemeClr val="accent2"/>
                </a:solidFill>
              </a:rPr>
              <a:t>Miscalculations are common online</a:t>
            </a:r>
          </a:p>
          <a:p>
            <a:r>
              <a:rPr lang="en-US" dirty="0"/>
              <a:t>Social media provide photos and the ability to view networks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158DF5-5C3D-4256-BBCE-2673C6B70CD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May 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9336CC-E95F-4467-A497-F09D144042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/>
              <a:t>Introduction to Information Systems (Chapter 8)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981C94-48C4-44EC-868B-77ACED0DD5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681422-732B-6F41-A385-6EC0170B8CF2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2973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7EE72-3726-41E0-A64F-9CF65A0B57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7329"/>
            <a:ext cx="10515600" cy="643338"/>
          </a:xfrm>
        </p:spPr>
        <p:txBody>
          <a:bodyPr>
            <a:noAutofit/>
          </a:bodyPr>
          <a:lstStyle/>
          <a:p>
            <a:r>
              <a:rPr lang="en-US" dirty="0"/>
              <a:t>People and Collaborative Technologies (3)</a:t>
            </a:r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C38BDFC-9374-4C48-B463-7DB1D10956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May 2025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39349E-772E-4C36-A7B7-E258E1FD23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/>
              <a:t>Introduction to Information Systems (Chapter 8)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56523A-1439-460C-BC96-927069A88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681422-732B-6F41-A385-6EC0170B8CF2}" type="slidenum">
              <a:rPr lang="en-US" smtClean="0"/>
              <a:pPr/>
              <a:t>48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D4E5838-93C5-CB9A-A894-9552CDAC83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9439" y="1172813"/>
            <a:ext cx="10116962" cy="5010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02070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D9732-A2D0-E002-52C7-96ACB5E3E8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7329"/>
            <a:ext cx="10515600" cy="643338"/>
          </a:xfrm>
        </p:spPr>
        <p:txBody>
          <a:bodyPr/>
          <a:lstStyle/>
          <a:p>
            <a:r>
              <a:rPr lang="en-US" dirty="0"/>
              <a:t>Virtual Team Dynamics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65F1AC-EACA-0519-8475-469C9B9E64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04545"/>
            <a:ext cx="10515600" cy="4782187"/>
          </a:xfrm>
        </p:spPr>
        <p:txBody>
          <a:bodyPr>
            <a:normAutofit/>
          </a:bodyPr>
          <a:lstStyle/>
          <a:p>
            <a:r>
              <a:rPr lang="en-GB" dirty="0"/>
              <a:t>Collaborative technologies to utilize </a:t>
            </a:r>
            <a:r>
              <a:rPr lang="en-GB" dirty="0">
                <a:solidFill>
                  <a:schemeClr val="accent2"/>
                </a:solidFill>
              </a:rPr>
              <a:t>global expertise</a:t>
            </a:r>
          </a:p>
          <a:p>
            <a:pPr lvl="1"/>
            <a:r>
              <a:rPr lang="en-GB" dirty="0"/>
              <a:t>Reduced travel costs and diverse team composition</a:t>
            </a:r>
          </a:p>
          <a:p>
            <a:r>
              <a:rPr lang="en-GB" dirty="0"/>
              <a:t>Challenges in establishing norms due to </a:t>
            </a:r>
            <a:r>
              <a:rPr lang="en-GB" dirty="0">
                <a:solidFill>
                  <a:schemeClr val="accent2"/>
                </a:solidFill>
              </a:rPr>
              <a:t>lack of nonverbal cues</a:t>
            </a:r>
          </a:p>
          <a:p>
            <a:pPr lvl="1"/>
            <a:r>
              <a:rPr lang="en-GB" dirty="0"/>
              <a:t>Usually there is an increased </a:t>
            </a:r>
            <a:r>
              <a:rPr lang="en-GB" dirty="0">
                <a:solidFill>
                  <a:schemeClr val="accent2"/>
                </a:solidFill>
              </a:rPr>
              <a:t>bluntness</a:t>
            </a:r>
            <a:r>
              <a:rPr lang="en-GB" dirty="0"/>
              <a:t> or </a:t>
            </a:r>
            <a:r>
              <a:rPr lang="en-GB" dirty="0">
                <a:solidFill>
                  <a:schemeClr val="accent2"/>
                </a:solidFill>
              </a:rPr>
              <a:t>aggressiveness</a:t>
            </a:r>
            <a:r>
              <a:rPr lang="en-GB" dirty="0"/>
              <a:t> in communication</a:t>
            </a:r>
          </a:p>
          <a:p>
            <a:pPr lvl="1"/>
            <a:r>
              <a:rPr lang="en-GB" dirty="0"/>
              <a:t>Importance of </a:t>
            </a:r>
            <a:r>
              <a:rPr lang="en-GB" dirty="0">
                <a:solidFill>
                  <a:schemeClr val="accent2"/>
                </a:solidFill>
              </a:rPr>
              <a:t>explicit communication </a:t>
            </a:r>
            <a:r>
              <a:rPr lang="en-GB" dirty="0"/>
              <a:t>and </a:t>
            </a:r>
            <a:r>
              <a:rPr lang="en-GB" dirty="0">
                <a:solidFill>
                  <a:schemeClr val="accent2"/>
                </a:solidFill>
              </a:rPr>
              <a:t>written agreements</a:t>
            </a:r>
          </a:p>
          <a:p>
            <a:r>
              <a:rPr lang="en-GB" dirty="0">
                <a:solidFill>
                  <a:schemeClr val="accent2"/>
                </a:solidFill>
              </a:rPr>
              <a:t>Trust is harder to establish </a:t>
            </a:r>
            <a:r>
              <a:rPr lang="en-GB" dirty="0"/>
              <a:t>without physical interactions</a:t>
            </a:r>
          </a:p>
          <a:p>
            <a:pPr lvl="1"/>
            <a:r>
              <a:rPr lang="en-GB" dirty="0"/>
              <a:t>Strategies for building swift trust include </a:t>
            </a:r>
            <a:r>
              <a:rPr lang="en-GB" dirty="0">
                <a:solidFill>
                  <a:schemeClr val="accent2"/>
                </a:solidFill>
              </a:rPr>
              <a:t>task orientation and clear communication</a:t>
            </a:r>
          </a:p>
          <a:p>
            <a:pPr lvl="1"/>
            <a:r>
              <a:rPr lang="en-GB" dirty="0"/>
              <a:t>Development of </a:t>
            </a:r>
            <a:r>
              <a:rPr lang="en-GB" dirty="0">
                <a:solidFill>
                  <a:schemeClr val="accent2"/>
                </a:solidFill>
              </a:rPr>
              <a:t>team charters to outline expectations and roles</a:t>
            </a:r>
          </a:p>
          <a:p>
            <a:pPr lvl="1"/>
            <a:r>
              <a:rPr lang="en-GB" dirty="0"/>
              <a:t>Importance of an </a:t>
            </a:r>
            <a:r>
              <a:rPr lang="en-GB" dirty="0">
                <a:solidFill>
                  <a:schemeClr val="accent2"/>
                </a:solidFill>
              </a:rPr>
              <a:t>initial face-to-face </a:t>
            </a:r>
            <a:r>
              <a:rPr lang="en-GB" dirty="0"/>
              <a:t>or </a:t>
            </a:r>
            <a:r>
              <a:rPr lang="en-GB" dirty="0">
                <a:solidFill>
                  <a:schemeClr val="accent2"/>
                </a:solidFill>
              </a:rPr>
              <a:t>video meeting</a:t>
            </a:r>
            <a:r>
              <a:rPr lang="en-GB" dirty="0"/>
              <a:t> to foster trust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9B8829-1F03-6F59-3079-EE82E0E9D8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May 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9370DD-C4FA-B40F-E178-A32038FDC6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/>
              <a:t>Introduction to Information Systems (Chapter 8)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75E98D-097E-7F83-ABB0-0855995FE0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681422-732B-6F41-A385-6EC0170B8CF2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8297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7EE72-3726-41E0-A64F-9CF65A0B57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7329"/>
            <a:ext cx="10515600" cy="643338"/>
          </a:xfrm>
        </p:spPr>
        <p:txBody>
          <a:bodyPr>
            <a:noAutofit/>
          </a:bodyPr>
          <a:lstStyle/>
          <a:p>
            <a:r>
              <a:rPr lang="en-GB" dirty="0"/>
              <a:t>Chapter #8 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981787-ABCB-4D15-B286-A4E6731C6B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04545"/>
            <a:ext cx="10515600" cy="4782187"/>
          </a:xfrm>
        </p:spPr>
        <p:txBody>
          <a:bodyPr numCol="2">
            <a:normAutofit fontScale="92500" lnSpcReduction="10000"/>
          </a:bodyPr>
          <a:lstStyle/>
          <a:p>
            <a:r>
              <a:rPr lang="en-GB" dirty="0"/>
              <a:t>Collaborating with technology</a:t>
            </a:r>
          </a:p>
          <a:p>
            <a:pPr lvl="1"/>
            <a:r>
              <a:rPr lang="en-GB" dirty="0">
                <a:solidFill>
                  <a:schemeClr val="accent2"/>
                </a:solidFill>
              </a:rPr>
              <a:t>Evolution of collaborative technologies</a:t>
            </a:r>
          </a:p>
          <a:p>
            <a:r>
              <a:rPr lang="en-GB" dirty="0"/>
              <a:t>Web 2.0 collaborative technologies</a:t>
            </a:r>
          </a:p>
          <a:p>
            <a:pPr lvl="1"/>
            <a:r>
              <a:rPr lang="en-GB" dirty="0">
                <a:solidFill>
                  <a:schemeClr val="accent2"/>
                </a:solidFill>
              </a:rPr>
              <a:t>Blogs</a:t>
            </a:r>
          </a:p>
          <a:p>
            <a:pPr lvl="1"/>
            <a:r>
              <a:rPr lang="en-GB" dirty="0">
                <a:solidFill>
                  <a:schemeClr val="accent2"/>
                </a:solidFill>
              </a:rPr>
              <a:t>Wikis</a:t>
            </a:r>
          </a:p>
          <a:p>
            <a:pPr lvl="1"/>
            <a:r>
              <a:rPr lang="en-GB" dirty="0">
                <a:solidFill>
                  <a:schemeClr val="accent2"/>
                </a:solidFill>
              </a:rPr>
              <a:t>Social networking</a:t>
            </a:r>
          </a:p>
          <a:p>
            <a:pPr lvl="1"/>
            <a:r>
              <a:rPr lang="en-GB" dirty="0">
                <a:solidFill>
                  <a:schemeClr val="accent2"/>
                </a:solidFill>
              </a:rPr>
              <a:t>Microblogging </a:t>
            </a:r>
          </a:p>
          <a:p>
            <a:pPr lvl="1"/>
            <a:r>
              <a:rPr lang="en-GB" dirty="0">
                <a:solidFill>
                  <a:schemeClr val="accent2"/>
                </a:solidFill>
              </a:rPr>
              <a:t>Virtual worlds</a:t>
            </a:r>
          </a:p>
          <a:p>
            <a:r>
              <a:rPr lang="en-GB" dirty="0"/>
              <a:t>Unified communications</a:t>
            </a:r>
          </a:p>
          <a:p>
            <a:pPr lvl="1"/>
            <a:r>
              <a:rPr lang="en-GB" dirty="0">
                <a:solidFill>
                  <a:schemeClr val="accent2"/>
                </a:solidFill>
              </a:rPr>
              <a:t>Capabilities for unified communications</a:t>
            </a:r>
          </a:p>
          <a:p>
            <a:pPr lvl="1"/>
            <a:r>
              <a:rPr lang="en-GB" dirty="0">
                <a:solidFill>
                  <a:schemeClr val="accent2"/>
                </a:solidFill>
              </a:rPr>
              <a:t>Universal dashboards</a:t>
            </a:r>
          </a:p>
          <a:p>
            <a:r>
              <a:rPr lang="en-GB" dirty="0"/>
              <a:t>The human element and collaborative technologies</a:t>
            </a:r>
          </a:p>
          <a:p>
            <a:pPr lvl="1"/>
            <a:r>
              <a:rPr lang="en-GB" dirty="0">
                <a:solidFill>
                  <a:schemeClr val="accent2"/>
                </a:solidFill>
              </a:rPr>
              <a:t>Physiological characteristics of on-line environments</a:t>
            </a:r>
          </a:p>
          <a:p>
            <a:pPr lvl="1"/>
            <a:r>
              <a:rPr lang="en-GB" dirty="0">
                <a:solidFill>
                  <a:schemeClr val="accent2"/>
                </a:solidFill>
              </a:rPr>
              <a:t>Managing on-line impressions</a:t>
            </a:r>
          </a:p>
          <a:p>
            <a:pPr lvl="1"/>
            <a:r>
              <a:rPr lang="en-GB" dirty="0">
                <a:solidFill>
                  <a:schemeClr val="accent2"/>
                </a:solidFill>
              </a:rPr>
              <a:t>Group dynamics in virtual teams</a:t>
            </a:r>
          </a:p>
          <a:p>
            <a:pPr lvl="1"/>
            <a:r>
              <a:rPr lang="en-GB" dirty="0">
                <a:solidFill>
                  <a:schemeClr val="accent2"/>
                </a:solidFill>
              </a:rPr>
              <a:t>Making virtual teams</a:t>
            </a:r>
          </a:p>
          <a:p>
            <a:r>
              <a:rPr lang="en-GB" dirty="0"/>
              <a:t>The ethical factor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D91B6C-E400-4488-A6A6-4928725A5D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May 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054EC6-5555-4415-81B9-A46D750B5B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/>
              <a:t>Introduction to Information Systems (Chapter 8)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75E6D2-5E7B-4493-98C6-B05C4E88E1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681422-732B-6F41-A385-6EC0170B8CF2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C472D80-1975-424E-AAC7-9783E8E79B18}"/>
              </a:ext>
            </a:extLst>
          </p:cNvPr>
          <p:cNvSpPr txBox="1">
            <a:spLocks/>
          </p:cNvSpPr>
          <p:nvPr/>
        </p:nvSpPr>
        <p:spPr>
          <a:xfrm>
            <a:off x="6219219" y="1196975"/>
            <a:ext cx="5134583" cy="49688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spcBef>
                <a:spcPts val="0"/>
              </a:spcBef>
            </a:pPr>
            <a:endParaRPr lang="en-GB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463575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7EE72-3726-41E0-A64F-9CF65A0B57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7329"/>
            <a:ext cx="10515600" cy="643338"/>
          </a:xfrm>
        </p:spPr>
        <p:txBody>
          <a:bodyPr>
            <a:noAutofit/>
          </a:bodyPr>
          <a:lstStyle/>
          <a:p>
            <a:r>
              <a:rPr lang="en-US" dirty="0"/>
              <a:t>Group Dynamics in Virtual Teams</a:t>
            </a:r>
            <a:endParaRPr lang="en-GB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292D71B-2B6E-762C-A40E-69DC6A898E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692" y="978452"/>
            <a:ext cx="9007602" cy="552236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CA9123F-B93B-F699-B70D-3CEE777C05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6123" y="5863663"/>
            <a:ext cx="2743200" cy="675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08874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7EE72-3726-41E0-A64F-9CF65A0B57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7329"/>
            <a:ext cx="10515600" cy="643338"/>
          </a:xfrm>
        </p:spPr>
        <p:txBody>
          <a:bodyPr>
            <a:noAutofit/>
          </a:bodyPr>
          <a:lstStyle/>
          <a:p>
            <a:r>
              <a:rPr lang="en-US" dirty="0"/>
              <a:t>Forming Virtual Teams (1)</a:t>
            </a:r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BC9DD0-5595-4F27-BA68-98E73F0466F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May 2025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483C720-CAAF-1C00-42CF-9FBE6A6ECF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545" y="1396150"/>
            <a:ext cx="11072117" cy="500242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37720A3-DF84-6123-CFE0-31C4530368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549" y="6067056"/>
            <a:ext cx="2558377" cy="578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99904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1ED8CB91-1B35-ADF4-BD0C-1B0D59D8E3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957" y="1179323"/>
            <a:ext cx="10846085" cy="517702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DB7EE72-3726-41E0-A64F-9CF65A0B57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7329"/>
            <a:ext cx="10515600" cy="643338"/>
          </a:xfrm>
        </p:spPr>
        <p:txBody>
          <a:bodyPr>
            <a:noAutofit/>
          </a:bodyPr>
          <a:lstStyle/>
          <a:p>
            <a:r>
              <a:rPr lang="en-US" dirty="0"/>
              <a:t>Forming Virtual Teams (2)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84B403-04B6-43E2-8082-BB9FDE027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681422-732B-6F41-A385-6EC0170B8CF2}" type="slidenum">
              <a:rPr lang="en-US" smtClean="0"/>
              <a:pPr/>
              <a:t>52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1572B7A-1190-DFDB-5F46-913A92FF8B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819" y="5827623"/>
            <a:ext cx="2558377" cy="578587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12B65C-8754-32E3-2508-C5E2167432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May 2025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0B52D1-5EA5-0EF3-171D-09FF123408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Introduction to Information Systems (Chapter 8)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68887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7EE72-3726-41E0-A64F-9CF65A0B57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7329"/>
            <a:ext cx="10515600" cy="643338"/>
          </a:xfrm>
        </p:spPr>
        <p:txBody>
          <a:bodyPr>
            <a:noAutofit/>
          </a:bodyPr>
          <a:lstStyle/>
          <a:p>
            <a:r>
              <a:rPr lang="en-US" dirty="0"/>
              <a:t>Ethical Considerations</a:t>
            </a:r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7F8D4E1-A36E-456A-B5F0-BBFD059AB33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May 2025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CF62A3-23F2-4DBC-8D1A-26EE016285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/>
              <a:t>Introduction to Information Systems (Chapter 8)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5D8498-207B-4DD1-B813-D73B622045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681422-732B-6F41-A385-6EC0170B8CF2}" type="slidenum">
              <a:rPr lang="en-US" smtClean="0"/>
              <a:pPr/>
              <a:t>53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ED5065E-3B79-2BDB-9DB9-99EB46DB8F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093" y="1000125"/>
            <a:ext cx="11250203" cy="5791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17687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7EE72-3726-41E0-A64F-9CF65A0B57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7329"/>
            <a:ext cx="10515600" cy="643338"/>
          </a:xfrm>
        </p:spPr>
        <p:txBody>
          <a:bodyPr>
            <a:noAutofit/>
          </a:bodyPr>
          <a:lstStyle/>
          <a:p>
            <a:r>
              <a:rPr lang="en-US" dirty="0"/>
              <a:t>Practical Advice and Productivity</a:t>
            </a:r>
            <a:endParaRPr lang="en-GB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47E4BE2C-DABD-5C13-CDF3-C24F4E7234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04913"/>
            <a:ext cx="10515600" cy="4781550"/>
          </a:xfrm>
        </p:spPr>
        <p:txBody>
          <a:bodyPr>
            <a:normAutofit fontScale="85000" lnSpcReduction="10000"/>
          </a:bodyPr>
          <a:lstStyle/>
          <a:p>
            <a:r>
              <a:rPr lang="en-GB" dirty="0">
                <a:solidFill>
                  <a:schemeClr val="accent2"/>
                </a:solidFill>
              </a:rPr>
              <a:t>Choose your communication channel wisely</a:t>
            </a:r>
          </a:p>
          <a:p>
            <a:pPr lvl="1"/>
            <a:r>
              <a:rPr lang="en-GB" dirty="0"/>
              <a:t>Sensitive / completely confidential 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→ </a:t>
            </a:r>
            <a:r>
              <a:rPr lang="en-GB" dirty="0"/>
              <a:t>text-based communication is a poor choice</a:t>
            </a:r>
          </a:p>
          <a:p>
            <a:pPr lvl="1"/>
            <a:r>
              <a:rPr lang="en-GB" dirty="0"/>
              <a:t>Switch to the phone, interactive video, or face-to-face if text is confusing or tense</a:t>
            </a:r>
          </a:p>
          <a:p>
            <a:r>
              <a:rPr lang="en-GB" dirty="0">
                <a:solidFill>
                  <a:schemeClr val="accent2"/>
                </a:solidFill>
              </a:rPr>
              <a:t>Employers often visit a candidate’s social networking site as a screening tool</a:t>
            </a:r>
          </a:p>
          <a:p>
            <a:pPr lvl="1"/>
            <a:r>
              <a:rPr lang="en-GB" dirty="0"/>
              <a:t>Consider the impression it makes on different audiences and watch </a:t>
            </a:r>
            <a:r>
              <a:rPr lang="en-US" dirty="0"/>
              <a:t>your privacy settings</a:t>
            </a:r>
          </a:p>
          <a:p>
            <a:r>
              <a:rPr lang="en-GB" dirty="0">
                <a:solidFill>
                  <a:schemeClr val="accent2"/>
                </a:solidFill>
              </a:rPr>
              <a:t>Student project teams usually conduct a great deal of their work online, through email, text messages, and shared workspaces</a:t>
            </a:r>
          </a:p>
          <a:p>
            <a:pPr lvl="1"/>
            <a:r>
              <a:rPr lang="en-GB" dirty="0"/>
              <a:t>A team charter may help establish norms that build productivity and trust, avoiding </a:t>
            </a:r>
            <a:r>
              <a:rPr lang="en-US" dirty="0"/>
              <a:t>misunderstandings</a:t>
            </a:r>
          </a:p>
          <a:p>
            <a:r>
              <a:rPr lang="en-GB" dirty="0">
                <a:solidFill>
                  <a:schemeClr val="accent2"/>
                </a:solidFill>
              </a:rPr>
              <a:t>For interactive video sessions consider the position of the lens</a:t>
            </a:r>
          </a:p>
          <a:p>
            <a:pPr lvl="1"/>
            <a:r>
              <a:rPr lang="en-GB" dirty="0"/>
              <a:t>A little below eye level will enhance height without creating a threatening look</a:t>
            </a:r>
          </a:p>
          <a:p>
            <a:pPr lvl="1"/>
            <a:r>
              <a:rPr lang="en-GB" dirty="0"/>
              <a:t>To simulate eye contact (to make a strong point), look directly into the lens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6E9E13-02B2-4051-BAF7-CD5C1FADF12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May 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01D8AD-1390-4EC7-8A4A-15695F7CB3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/>
              <a:t>Introduction to Information Systems (Chapter 8)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0EC895-2E5E-49C4-B442-142F77BA9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681422-732B-6F41-A385-6EC0170B8CF2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27228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74DBFE6-609E-49AA-376D-77082D7F88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CCD11D7-DE0F-CBA8-E3FF-34BED24A97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65201" y="6356350"/>
            <a:ext cx="6569446" cy="365125"/>
          </a:xfr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Introduction to Information Systems (Chapter 8)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45511E-09B6-5DD9-C79E-287C8492440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24800" y="6356350"/>
            <a:ext cx="2743200" cy="365125"/>
          </a:xfrm>
        </p:spPr>
        <p:txBody>
          <a:bodyPr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May 2025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C6C313-0073-A997-0DEC-2F3F88A8AA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44200" y="6356350"/>
            <a:ext cx="609600" cy="365125"/>
          </a:xfrm>
        </p:spPr>
        <p:txBody>
          <a:bodyPr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7D681422-732B-6F41-A385-6EC0170B8CF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E6CF5631-A57A-AEBB-00C5-3A91C64E6C7F}"/>
              </a:ext>
            </a:extLst>
          </p:cNvPr>
          <p:cNvSpPr txBox="1">
            <a:spLocks/>
          </p:cNvSpPr>
          <p:nvPr/>
        </p:nvSpPr>
        <p:spPr>
          <a:xfrm>
            <a:off x="122732" y="2002971"/>
            <a:ext cx="7802068" cy="4353379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6000" dirty="0">
                <a:solidFill>
                  <a:schemeClr val="bg1"/>
                </a:solidFill>
                <a:latin typeface="Calibri" panose="020F0502020204030204" pitchFamily="34" charset="0"/>
              </a:rPr>
              <a:t>Chapter #8: Review and Coursework</a:t>
            </a:r>
          </a:p>
        </p:txBody>
      </p:sp>
    </p:spTree>
    <p:extLst>
      <p:ext uri="{BB962C8B-B14F-4D97-AF65-F5344CB8AC3E}">
        <p14:creationId xmlns:p14="http://schemas.microsoft.com/office/powerpoint/2010/main" val="166583502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7EE72-3726-41E0-A64F-9CF65A0B57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7329"/>
            <a:ext cx="10515600" cy="643338"/>
          </a:xfrm>
        </p:spPr>
        <p:txBody>
          <a:bodyPr>
            <a:noAutofit/>
          </a:bodyPr>
          <a:lstStyle/>
          <a:p>
            <a:r>
              <a:rPr lang="en-US" dirty="0"/>
              <a:t>Chapter #8 Review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981787-ABCB-4D15-B286-A4E6731C6B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04913"/>
            <a:ext cx="10515600" cy="4781550"/>
          </a:xfrm>
        </p:spPr>
        <p:txBody>
          <a:bodyPr>
            <a:noAutofit/>
          </a:bodyPr>
          <a:lstStyle/>
          <a:p>
            <a:r>
              <a:rPr lang="en-US" dirty="0"/>
              <a:t>Chapter #8 has introduced:</a:t>
            </a:r>
          </a:p>
          <a:p>
            <a:pPr lvl="1"/>
            <a:r>
              <a:rPr lang="en-GB" dirty="0">
                <a:solidFill>
                  <a:schemeClr val="accent2"/>
                </a:solidFill>
              </a:rPr>
              <a:t>Collaborating with technology</a:t>
            </a:r>
          </a:p>
          <a:p>
            <a:pPr lvl="1"/>
            <a:r>
              <a:rPr lang="en-GB" dirty="0">
                <a:solidFill>
                  <a:schemeClr val="accent2"/>
                </a:solidFill>
              </a:rPr>
              <a:t>Web 2.0 collaborative technologies</a:t>
            </a:r>
          </a:p>
          <a:p>
            <a:pPr lvl="1"/>
            <a:r>
              <a:rPr lang="en-GB" dirty="0">
                <a:solidFill>
                  <a:schemeClr val="accent2"/>
                </a:solidFill>
              </a:rPr>
              <a:t>Unified communications</a:t>
            </a:r>
          </a:p>
          <a:p>
            <a:pPr lvl="1"/>
            <a:r>
              <a:rPr lang="en-GB" dirty="0">
                <a:solidFill>
                  <a:schemeClr val="accent2"/>
                </a:solidFill>
              </a:rPr>
              <a:t>The human element and collaborative technologies</a:t>
            </a:r>
          </a:p>
          <a:p>
            <a:pPr lvl="1"/>
            <a:r>
              <a:rPr lang="en-GB" dirty="0">
                <a:solidFill>
                  <a:schemeClr val="accent2"/>
                </a:solidFill>
              </a:rPr>
              <a:t>The ethical factor</a:t>
            </a:r>
          </a:p>
          <a:p>
            <a:r>
              <a:rPr lang="en-US" dirty="0"/>
              <a:t>In the following slides we set out:</a:t>
            </a:r>
          </a:p>
          <a:p>
            <a:pPr lvl="1"/>
            <a:r>
              <a:rPr lang="en-US" dirty="0"/>
              <a:t>Chapter #8 reading and coursework</a:t>
            </a:r>
          </a:p>
          <a:p>
            <a:pPr lvl="1"/>
            <a:r>
              <a:rPr lang="en-US" dirty="0"/>
              <a:t>Chapter #8 review questions, projects and discussion questions, application exercises, and case studies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9F02B8-E3B8-4C70-A554-D4D8A1A527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May 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54DB99-E1EA-4C19-9EA6-09A5E4224F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/>
              <a:t>Introduction to Information Systems (Chapter 8)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7B71C0-5D5A-43E4-BD2B-922DB5FCA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681422-732B-6F41-A385-6EC0170B8CF2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63370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7EE72-3726-41E0-A64F-9CF65A0B57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7329"/>
            <a:ext cx="10515600" cy="643338"/>
          </a:xfrm>
        </p:spPr>
        <p:txBody>
          <a:bodyPr>
            <a:noAutofit/>
          </a:bodyPr>
          <a:lstStyle/>
          <a:p>
            <a:r>
              <a:rPr lang="en-US" dirty="0"/>
              <a:t>Chapter #8 Reading and Coursework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981787-ABCB-4D15-B286-A4E6731C6B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04913"/>
            <a:ext cx="10515600" cy="4781550"/>
          </a:xfrm>
        </p:spPr>
        <p:txBody>
          <a:bodyPr>
            <a:normAutofit/>
          </a:bodyPr>
          <a:lstStyle/>
          <a:p>
            <a:r>
              <a:rPr lang="en-US" dirty="0"/>
              <a:t>Read and understand the key terms and concepts</a:t>
            </a:r>
          </a:p>
          <a:p>
            <a:r>
              <a:rPr lang="en-US" dirty="0"/>
              <a:t>Work through the:</a:t>
            </a:r>
          </a:p>
          <a:p>
            <a:pPr lvl="1"/>
            <a:r>
              <a:rPr lang="en-US" dirty="0"/>
              <a:t>Chapter review questions</a:t>
            </a:r>
          </a:p>
          <a:p>
            <a:pPr lvl="1"/>
            <a:r>
              <a:rPr lang="en-US" dirty="0"/>
              <a:t>Projects and discussion questions</a:t>
            </a:r>
          </a:p>
          <a:p>
            <a:pPr lvl="1"/>
            <a:r>
              <a:rPr lang="en-US" dirty="0"/>
              <a:t>Application exercises:</a:t>
            </a:r>
          </a:p>
          <a:p>
            <a:pPr lvl="2"/>
            <a:r>
              <a:rPr lang="en-US" dirty="0">
                <a:solidFill>
                  <a:schemeClr val="accent2"/>
                </a:solidFill>
              </a:rPr>
              <a:t>To be completed in the next laboratory session and as homework</a:t>
            </a:r>
          </a:p>
          <a:p>
            <a:r>
              <a:rPr lang="en-US" dirty="0"/>
              <a:t>Read and consider the (two) case studies and answer the related discussion questions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129346-82C3-4DE4-9728-721843DD8E5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May 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1DBD77-B670-4981-AD95-E4AEE1DC1E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/>
              <a:t>Introduction to Information Systems (Chapter 8)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1F6493-9EBA-43B1-A9D2-923E10B059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681422-732B-6F41-A385-6EC0170B8CF2}" type="slidenum">
              <a:rPr lang="en-US" smtClean="0"/>
              <a:pPr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89164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7EE72-3726-41E0-A64F-9CF65A0B57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7329"/>
            <a:ext cx="10515600" cy="643338"/>
          </a:xfrm>
        </p:spPr>
        <p:txBody>
          <a:bodyPr>
            <a:noAutofit/>
          </a:bodyPr>
          <a:lstStyle/>
          <a:p>
            <a:r>
              <a:rPr lang="en-US" dirty="0"/>
              <a:t>Key Terms and Concepts</a:t>
            </a:r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91599B0-0964-4BE9-BAB4-98E47E332B5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May 2025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A18074-B02D-4471-B8E1-EFF68866AA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/>
              <a:t>Introduction to Information Systems (Chapter 8)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084E01-79A1-429A-A7AF-2F34456F1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681422-732B-6F41-A385-6EC0170B8CF2}" type="slidenum">
              <a:rPr lang="en-US" smtClean="0"/>
              <a:pPr/>
              <a:t>58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D32EEB-EE0A-676B-2051-6EB6F93FCB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901" y="2418603"/>
            <a:ext cx="11164584" cy="222560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9045289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74DBFE6-609E-49AA-376D-77082D7F88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CCD11D7-DE0F-CBA8-E3FF-34BED24A97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65201" y="6356350"/>
            <a:ext cx="6569446" cy="365125"/>
          </a:xfr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Introduction to Information Systems (Chapter 8)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45511E-09B6-5DD9-C79E-287C8492440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24800" y="6356350"/>
            <a:ext cx="2743200" cy="365125"/>
          </a:xfrm>
        </p:spPr>
        <p:txBody>
          <a:bodyPr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May 2025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C6C313-0073-A997-0DEC-2F3F88A8AA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44200" y="6356350"/>
            <a:ext cx="609600" cy="365125"/>
          </a:xfrm>
        </p:spPr>
        <p:txBody>
          <a:bodyPr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7D681422-732B-6F41-A385-6EC0170B8CF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E6CF5631-A57A-AEBB-00C5-3A91C64E6C7F}"/>
              </a:ext>
            </a:extLst>
          </p:cNvPr>
          <p:cNvSpPr txBox="1">
            <a:spLocks/>
          </p:cNvSpPr>
          <p:nvPr/>
        </p:nvSpPr>
        <p:spPr>
          <a:xfrm>
            <a:off x="122732" y="2002971"/>
            <a:ext cx="7802068" cy="4353379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6000" dirty="0">
                <a:solidFill>
                  <a:schemeClr val="bg1"/>
                </a:solidFill>
                <a:latin typeface="Calibri" panose="020F0502020204030204" pitchFamily="34" charset="0"/>
              </a:rPr>
              <a:t>The Evolution of Collaborative Technologies</a:t>
            </a:r>
          </a:p>
        </p:txBody>
      </p:sp>
    </p:spTree>
    <p:extLst>
      <p:ext uri="{BB962C8B-B14F-4D97-AF65-F5344CB8AC3E}">
        <p14:creationId xmlns:p14="http://schemas.microsoft.com/office/powerpoint/2010/main" val="14275966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7EE72-3726-41E0-A64F-9CF65A0B57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7329"/>
            <a:ext cx="10515600" cy="643338"/>
          </a:xfrm>
        </p:spPr>
        <p:txBody>
          <a:bodyPr>
            <a:noAutofit/>
          </a:bodyPr>
          <a:lstStyle/>
          <a:p>
            <a:r>
              <a:rPr lang="en-US" dirty="0"/>
              <a:t>Collaborative Technologies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981787-ABCB-4D15-B286-A4E6731C6B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04913"/>
            <a:ext cx="10515600" cy="4781550"/>
          </a:xfrm>
        </p:spPr>
        <p:txBody>
          <a:bodyPr>
            <a:normAutofit fontScale="85000" lnSpcReduction="20000"/>
          </a:bodyPr>
          <a:lstStyle/>
          <a:p>
            <a:r>
              <a:rPr lang="en-US" dirty="0">
                <a:solidFill>
                  <a:schemeClr val="accent2"/>
                </a:solidFill>
              </a:rPr>
              <a:t>Email</a:t>
            </a:r>
          </a:p>
          <a:p>
            <a:pPr lvl="1"/>
            <a:r>
              <a:rPr lang="en-US" dirty="0"/>
              <a:t>Address book, business cards, and contact management</a:t>
            </a:r>
          </a:p>
          <a:p>
            <a:pPr lvl="1"/>
            <a:r>
              <a:rPr lang="en-US" dirty="0"/>
              <a:t>Calendars and time management</a:t>
            </a:r>
          </a:p>
          <a:p>
            <a:r>
              <a:rPr lang="en-US" dirty="0">
                <a:solidFill>
                  <a:schemeClr val="accent2"/>
                </a:solidFill>
              </a:rPr>
              <a:t>Discussion forums</a:t>
            </a:r>
          </a:p>
          <a:p>
            <a:r>
              <a:rPr lang="en-US" dirty="0"/>
              <a:t>Instant messaging (</a:t>
            </a:r>
            <a:r>
              <a:rPr lang="en-US" dirty="0">
                <a:solidFill>
                  <a:schemeClr val="accent2"/>
                </a:solidFill>
              </a:rPr>
              <a:t>IM</a:t>
            </a:r>
            <a:r>
              <a:rPr lang="en-US" dirty="0"/>
              <a:t>) and texting</a:t>
            </a:r>
          </a:p>
          <a:p>
            <a:pPr lvl="1"/>
            <a:r>
              <a:rPr lang="en-US" dirty="0"/>
              <a:t>IM and interoperability</a:t>
            </a:r>
          </a:p>
          <a:p>
            <a:pPr lvl="1"/>
            <a:r>
              <a:rPr lang="en-US" dirty="0"/>
              <a:t>Presence awareness</a:t>
            </a:r>
          </a:p>
          <a:p>
            <a:pPr lvl="1"/>
            <a:r>
              <a:rPr lang="en-US" dirty="0"/>
              <a:t>Text messaging (or) texting</a:t>
            </a:r>
          </a:p>
          <a:p>
            <a:r>
              <a:rPr lang="en-US" dirty="0">
                <a:solidFill>
                  <a:schemeClr val="accent2"/>
                </a:solidFill>
              </a:rPr>
              <a:t>Group decision-support systems</a:t>
            </a:r>
          </a:p>
          <a:p>
            <a:r>
              <a:rPr lang="en-US" dirty="0">
                <a:solidFill>
                  <a:schemeClr val="accent2"/>
                </a:solidFill>
              </a:rPr>
              <a:t>Web conferencing</a:t>
            </a:r>
          </a:p>
          <a:p>
            <a:pPr lvl="1"/>
            <a:r>
              <a:rPr lang="en-US" dirty="0"/>
              <a:t>Cisco Systems, HP, etc.</a:t>
            </a:r>
          </a:p>
          <a:p>
            <a:r>
              <a:rPr lang="en-US" dirty="0">
                <a:solidFill>
                  <a:schemeClr val="accent2"/>
                </a:solidFill>
              </a:rPr>
              <a:t>Interactive video</a:t>
            </a:r>
          </a:p>
          <a:p>
            <a:pPr lvl="1"/>
            <a:r>
              <a:rPr lang="en-US" dirty="0"/>
              <a:t>Skype, FaceTime, and </a:t>
            </a:r>
            <a:r>
              <a:rPr lang="en-US" dirty="0" err="1"/>
              <a:t>VooV</a:t>
            </a:r>
            <a:r>
              <a:rPr lang="en-US" dirty="0"/>
              <a:t> Meeting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F6CCAA-9AF9-4D3D-8F67-6FBFF4C933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May 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B65D5A-CEBD-4F55-8464-5DBFA610DF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/>
              <a:t>Introduction to Information Systems (Chapter 8)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B79CA0-CA15-438D-AC19-D8BCECBA4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681422-732B-6F41-A385-6EC0170B8CF2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02240CD-B2FA-5930-74A6-64F1F1D508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1342" y="2342929"/>
            <a:ext cx="5240392" cy="364353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9350124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7EE72-3726-41E0-A64F-9CF65A0B57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7329"/>
            <a:ext cx="10515600" cy="643338"/>
          </a:xfrm>
        </p:spPr>
        <p:txBody>
          <a:bodyPr>
            <a:noAutofit/>
          </a:bodyPr>
          <a:lstStyle/>
          <a:p>
            <a:r>
              <a:rPr lang="en-US" dirty="0"/>
              <a:t>Generations of Technological Evolution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6F60FB-5BF0-4CE2-8085-61079C20E0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May 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8C2670-8E1D-438F-8E50-9CDFC3AE5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/>
              <a:t>Introduction to Information Systems (Chapter 8)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B8B8B9-AC4A-4593-80B1-B260A60009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681422-732B-6F41-A385-6EC0170B8CF2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5F0C0D4-F979-1ABC-DFA8-6B37A2935D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694" y="1425821"/>
            <a:ext cx="10478962" cy="418205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6BD96BB-C934-C2CF-3858-0ECF859ED5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6832" y="5607880"/>
            <a:ext cx="2324424" cy="971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284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7EE72-3726-41E0-A64F-9CF65A0B57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7329"/>
            <a:ext cx="10515600" cy="643338"/>
          </a:xfrm>
        </p:spPr>
        <p:txBody>
          <a:bodyPr>
            <a:noAutofit/>
          </a:bodyPr>
          <a:lstStyle/>
          <a:p>
            <a:r>
              <a:rPr lang="en-US" dirty="0"/>
              <a:t>Sending Email</a:t>
            </a:r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CD529B-439D-44E0-AFD7-304A2C41595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May 2025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EA163A-98A4-4884-AA8B-6D5B05FB62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/>
              <a:t>Introduction to Information Systems (Chapter 8)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7B005E-FA74-4CB7-BEB2-612C83DA8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681422-732B-6F41-A385-6EC0170B8CF2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3770E05-CFB5-1E25-55EB-691BD4B166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591" y="1389655"/>
            <a:ext cx="11353800" cy="440380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8300191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FO 151" id="{CBB4EA2A-72C5-7443-8390-14CBAD029330}" vid="{DC7C4247-2B46-764F-997D-713AD625AA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FO 151" id="{CBB4EA2A-72C5-7443-8390-14CBAD029330}" vid="{DC7C4247-2B46-764F-997D-713AD625AA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2805</Words>
  <Application>Microsoft Office PowerPoint</Application>
  <PresentationFormat>Widescreen</PresentationFormat>
  <Paragraphs>520</Paragraphs>
  <Slides>58</Slides>
  <Notes>47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58</vt:i4>
      </vt:variant>
    </vt:vector>
  </HeadingPairs>
  <TitlesOfParts>
    <vt:vector size="63" baseType="lpstr">
      <vt:lpstr>Arial</vt:lpstr>
      <vt:lpstr>Calibri</vt:lpstr>
      <vt:lpstr>Calibri Light</vt:lpstr>
      <vt:lpstr>Office Theme</vt:lpstr>
      <vt:lpstr>1_Office Theme</vt:lpstr>
      <vt:lpstr>Data Science Joint Education Program  INFO 102 Introduction to Information Systems</vt:lpstr>
      <vt:lpstr>PowerPoint Presentation</vt:lpstr>
      <vt:lpstr>PowerPoint Presentation</vt:lpstr>
      <vt:lpstr>Overview</vt:lpstr>
      <vt:lpstr>Chapter #8 Topics</vt:lpstr>
      <vt:lpstr>PowerPoint Presentation</vt:lpstr>
      <vt:lpstr>Collaborative Technologies</vt:lpstr>
      <vt:lpstr>Generations of Technological Evolution</vt:lpstr>
      <vt:lpstr>Sending Email</vt:lpstr>
      <vt:lpstr>Terms and Definitions</vt:lpstr>
      <vt:lpstr>Discussion Forums</vt:lpstr>
      <vt:lpstr>Discussion Forums</vt:lpstr>
      <vt:lpstr>Shared Workspaces</vt:lpstr>
      <vt:lpstr>Shared Workspaces</vt:lpstr>
      <vt:lpstr>Instant Messaging</vt:lpstr>
      <vt:lpstr>A Time Comparison</vt:lpstr>
      <vt:lpstr>Collaborative Technologies</vt:lpstr>
      <vt:lpstr>Interactive Video Systems</vt:lpstr>
      <vt:lpstr>Virtual Collaborative Working</vt:lpstr>
      <vt:lpstr>Email and Privacy Considerations</vt:lpstr>
      <vt:lpstr>Definitions</vt:lpstr>
      <vt:lpstr>Terms and Definitions</vt:lpstr>
      <vt:lpstr>PowerPoint Presentation</vt:lpstr>
      <vt:lpstr>Blogs</vt:lpstr>
      <vt:lpstr>Typical Corporate Blogs</vt:lpstr>
      <vt:lpstr>Wikis</vt:lpstr>
      <vt:lpstr>Bias on Wikis</vt:lpstr>
      <vt:lpstr>Social Networking</vt:lpstr>
      <vt:lpstr>Social Networking</vt:lpstr>
      <vt:lpstr>Facebook Usage (2013)</vt:lpstr>
      <vt:lpstr>Microblogging (1)</vt:lpstr>
      <vt:lpstr>Microblogging (2)</vt:lpstr>
      <vt:lpstr>List of Most-Retweeted Tweets</vt:lpstr>
      <vt:lpstr>Hashtags to watch</vt:lpstr>
      <vt:lpstr>PowerPoint Presentation</vt:lpstr>
      <vt:lpstr>What is a Virtual World</vt:lpstr>
      <vt:lpstr>Virtual Reality</vt:lpstr>
      <vt:lpstr>Virtual World Example</vt:lpstr>
      <vt:lpstr>Virtual Worlds</vt:lpstr>
      <vt:lpstr>PowerPoint Presentation</vt:lpstr>
      <vt:lpstr>Unified Communications - Definition</vt:lpstr>
      <vt:lpstr>Capabilities for Unified Communications</vt:lpstr>
      <vt:lpstr>PowerPoint Presentation</vt:lpstr>
      <vt:lpstr>People and Collaborative Technologies</vt:lpstr>
      <vt:lpstr>Characteristics of online environments: </vt:lpstr>
      <vt:lpstr>Media Richness and Interactivity</vt:lpstr>
      <vt:lpstr>Managing On-Line Impressions</vt:lpstr>
      <vt:lpstr>People and Collaborative Technologies (3)</vt:lpstr>
      <vt:lpstr>Virtual Team Dynamics</vt:lpstr>
      <vt:lpstr>Group Dynamics in Virtual Teams</vt:lpstr>
      <vt:lpstr>Forming Virtual Teams (1)</vt:lpstr>
      <vt:lpstr>Forming Virtual Teams (2)</vt:lpstr>
      <vt:lpstr>Ethical Considerations</vt:lpstr>
      <vt:lpstr>Practical Advice and Productivity</vt:lpstr>
      <vt:lpstr>PowerPoint Presentation</vt:lpstr>
      <vt:lpstr>Chapter #8 Review</vt:lpstr>
      <vt:lpstr>Chapter #8 Reading and Coursework</vt:lpstr>
      <vt:lpstr>Key Terms and Concepts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2025-05-28T18:45:36Z</dcterms:created>
  <dcterms:modified xsi:type="dcterms:W3CDTF">2025-05-28T18:46:12Z</dcterms:modified>
</cp:coreProperties>
</file>